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319" r:id="rId6"/>
    <p:sldId id="337" r:id="rId7"/>
    <p:sldId id="338" r:id="rId8"/>
    <p:sldId id="339" r:id="rId9"/>
    <p:sldId id="340" r:id="rId10"/>
    <p:sldId id="341" r:id="rId11"/>
    <p:sldId id="343" r:id="rId12"/>
    <p:sldId id="342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63" r:id="rId33"/>
    <p:sldId id="364" r:id="rId34"/>
    <p:sldId id="365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F41C6-7623-43C8-B7D3-7C37F8A4EC15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12DC8-4836-44FF-A4DB-0893556B8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192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4B4DB-CFD0-4551-A9E2-733FACF28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6FC3CC-B95E-408D-AD70-56ABF3D49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770662-08AF-40DC-BED1-D24F2640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6CD9-0980-41DE-B073-D5D87E9AFC28}" type="datetime1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B73C3E-DC82-4DAF-B75E-8958749EA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FEBC3A-C9AF-4336-BA28-69D6246A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3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38D2B-8316-4263-A59C-B11602E3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82A70C-EC21-4E21-9921-74B20DD99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C79D20-CF2A-4057-9E5B-95B1C4FB3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06BB4-14A1-403A-A3E4-69E42E919B80}" type="datetime1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CE4688-4DA2-4708-83BF-F5F45E80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17B012-BDD8-406F-A342-5D615A7DE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67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980DB40-FFC9-4FEF-9EAB-C676D1BD1C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C781B6-D4DF-499C-A256-4AD49168F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4655A2-5BF7-4D83-92B5-E83990186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6A28-76D8-4373-9DA2-2923206D0B4D}" type="datetime1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08DBB0-48DD-488F-89C6-58F3AA92B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EEA830-42AE-47B0-BF9E-13665CD6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872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FA6BB-BE1F-4526-9209-963672E8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0680B4-A38E-415F-817F-9BFA9CE3B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44ED2F-FCE1-4D23-AFFA-A01F33CF1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F03F1-CE90-4666-978D-829F401F4642}" type="datetime1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424558-151C-4DDE-A568-DCD60D04C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26E93B-1B56-4458-ACA6-FE6B18E1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83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3DE0A-B7DB-424E-A0D3-A8E795762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12D86C-6E1C-44BE-8204-4C35A66C9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80B8E2-CC7C-4CA1-8CD1-56DDFD8E4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BF77F-981A-457F-85D2-FB1CAD30200E}" type="datetime1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719DF7-C6DA-4428-A882-5F84089E1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8CF04C-A7FD-4AA5-8C90-05F64085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02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2571D-911A-4D39-B7BE-BAB8FEE7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7E0379-04D4-42E8-8245-0327B9831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C17391-53B4-4DCE-B034-85B1DC062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08C696-68C7-4B80-B5A5-E9F3F891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F525-B0A4-4A80-883C-17CC3BEDF79A}" type="datetime1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11E433-5F9B-4A0F-9701-7ADEC4590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2377DE-49C9-4781-BEEF-49EF72F4D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842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B7C551-D4A3-4A1D-AF86-85537F161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BAED0A-154A-4D5F-8D6B-B21ED2D80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E177B7-D754-4687-8332-4E923988A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3BA912-E485-483B-8544-F43AD48070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8BA85E-8D64-4169-9682-94C642C345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D9A93C-6044-440C-9A5B-3D3FF0B99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DC68E-8108-4911-91F9-7AA38E4A8AC4}" type="datetime1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1EE4A7-A400-4E5D-AEAB-A2D820D14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AA5B28-1167-49C2-B1C2-E07A10C8F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289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0B595-8AE2-4ECE-BB6A-67083198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2583D2-EFE1-4AAB-AEBA-5C5492CE2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07D9-753E-42E0-B58B-20C1D58E1073}" type="datetime1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BED779-DD37-48CB-B7C9-FEF5B6C93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7747B3-2BBE-4812-BC69-E8E43BD4B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346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74C308-14E7-4A4E-A486-8CD96D75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E6ED4-2DED-4F26-9F69-66AF95318BF2}" type="datetime1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D82A12-1C3B-47D9-A2C9-A7C2D384B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929042-AD0D-4464-B90D-9CF8D051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70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2A3AF-8C89-4152-9C6B-F37CF731F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006B9-7162-4E76-9495-B5B1EA062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1A014A-223F-4AB5-A420-C3266DA27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93442D-432D-40B9-A9FD-C2D536372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FEB4A-AD14-426B-9C39-AEA4BC386396}" type="datetime1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41499E-4749-4C13-B88F-8802840EF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EEF645-2BFD-4FE2-AF49-33D9B085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85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94C3B-3BAA-420F-8193-18273D72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F6F62C-8B6A-492B-B1DF-FA3EC464C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E2E819-A396-467F-AB3B-9D8DCFCAE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D2BB51-E73E-4D63-BD7D-C196DD7D3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F21C0-3418-425B-B848-04EB7CAB17BF}" type="datetime1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0A8642-91AD-4788-A96D-F337F9AF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4F08CE-2458-4265-9701-48C4EFD3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386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C248A4-BE59-43E5-8DDE-8FDBBD1EB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70835C-61AC-43C3-A593-CDB9F0584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4EED56-B074-4E8D-AB0F-BFEB93F62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80287-9B41-4131-B87B-3197901F3227}" type="datetime1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FCC42-103F-4E66-805C-20434F3974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263298-C5BA-4A39-9EC9-778961555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F3789-F7AC-43EA-BDBF-E0E208898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25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omguard.tistory.com/51?category=712467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7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omguard.tistory.com/51?category=712467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omguard.tistory.com/51?category=712467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png"/><Relationship Id="rId5" Type="http://schemas.openxmlformats.org/officeDocument/2006/relationships/image" Target="../media/image3.wmf"/><Relationship Id="rId10" Type="http://schemas.openxmlformats.org/officeDocument/2006/relationships/image" Target="../media/image2.wmf"/><Relationship Id="rId4" Type="http://schemas.openxmlformats.org/officeDocument/2006/relationships/oleObject" Target="../embeddings/oleObject3.bin"/><Relationship Id="rId9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AD52D5-E311-43AC-8F46-B14D659AD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515533"/>
            <a:ext cx="9121559" cy="1805581"/>
          </a:xfrm>
        </p:spPr>
        <p:txBody>
          <a:bodyPr/>
          <a:lstStyle/>
          <a:p>
            <a:r>
              <a:rPr lang="en-US" altLang="ko-KR" dirty="0">
                <a:solidFill>
                  <a:srgbClr val="002060"/>
                </a:solidFill>
              </a:rPr>
              <a:t>Artificial Intelligence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6F8D493-94A1-40F8-9626-370981E7A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/>
          <a:lstStyle/>
          <a:p>
            <a:r>
              <a:rPr lang="en-US" altLang="ko-KR" dirty="0">
                <a:solidFill>
                  <a:srgbClr val="002060"/>
                </a:solidFill>
              </a:rPr>
              <a:t>2019.10.14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966B8-BA79-461B-A19E-EB3BF7D0C595}"/>
              </a:ext>
            </a:extLst>
          </p:cNvPr>
          <p:cNvSpPr txBox="1"/>
          <p:nvPr/>
        </p:nvSpPr>
        <p:spPr>
          <a:xfrm>
            <a:off x="4952999" y="3818467"/>
            <a:ext cx="585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Machine</a:t>
            </a:r>
            <a:r>
              <a:rPr lang="ko-KR" altLang="en-US" dirty="0">
                <a:solidFill>
                  <a:srgbClr val="002060"/>
                </a:solidFill>
              </a:rPr>
              <a:t> </a:t>
            </a:r>
            <a:r>
              <a:rPr lang="en-US" altLang="ko-KR" dirty="0">
                <a:solidFill>
                  <a:srgbClr val="002060"/>
                </a:solidFill>
              </a:rPr>
              <a:t>Learning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D14007-AF55-4789-9240-CAD6ACB4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69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97F52F-F604-4241-8655-4E6CB620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10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FED230C8-B915-49DA-B307-A342E9096318}"/>
                  </a:ext>
                </a:extLst>
              </p:cNvPr>
              <p:cNvSpPr/>
              <p:nvPr/>
            </p:nvSpPr>
            <p:spPr>
              <a:xfrm>
                <a:off x="1006042" y="1065002"/>
                <a:ext cx="10271558" cy="455714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 fontAlgn="base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2000" dirty="0">
                    <a:solidFill>
                      <a:srgbClr val="002060"/>
                    </a:solidFill>
                  </a:rPr>
                  <a:t>Naïve Bayes 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예제 </a:t>
                </a:r>
                <a:r>
                  <a:rPr lang="en-US" altLang="ko-KR" sz="2000" dirty="0">
                    <a:solidFill>
                      <a:srgbClr val="002060"/>
                    </a:solidFill>
                  </a:rPr>
                  <a:t>: 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영화 </a:t>
                </a:r>
                <a:r>
                  <a:rPr lang="ko-KR" altLang="en-US" sz="2000" dirty="0" err="1">
                    <a:solidFill>
                      <a:srgbClr val="002060"/>
                    </a:solidFill>
                  </a:rPr>
                  <a:t>감상평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 분류</a:t>
                </a:r>
                <a:endParaRPr lang="en-US" altLang="ko-KR" sz="2000" dirty="0">
                  <a:solidFill>
                    <a:srgbClr val="002060"/>
                  </a:solidFill>
                </a:endParaRPr>
              </a:p>
              <a:p>
                <a:pPr marL="285750" indent="-285750" algn="just" fontAlgn="base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en-US" altLang="ko-KR" sz="2000" dirty="0">
                  <a:solidFill>
                    <a:srgbClr val="002060"/>
                  </a:solidFill>
                </a:endParaRPr>
              </a:p>
              <a:p>
                <a:pPr marL="285750" indent="-285750" algn="just" fontAlgn="base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en-US" altLang="ko-KR" sz="2000" dirty="0">
                  <a:solidFill>
                    <a:srgbClr val="002060"/>
                  </a:solidFill>
                </a:endParaRPr>
              </a:p>
              <a:p>
                <a:pPr marL="285750" indent="-285750" algn="just" fontAlgn="base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en-US" altLang="ko-KR" sz="2000" dirty="0">
                  <a:solidFill>
                    <a:srgbClr val="002060"/>
                  </a:solidFill>
                </a:endParaRPr>
              </a:p>
              <a:p>
                <a:pPr marL="285750" indent="-285750" algn="just" fontAlgn="base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en-US" altLang="ko-KR" sz="2000" dirty="0">
                  <a:solidFill>
                    <a:srgbClr val="002060"/>
                  </a:solidFill>
                </a:endParaRPr>
              </a:p>
              <a:p>
                <a:pPr marL="285750" indent="-285750" algn="just" fontAlgn="base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en-US" altLang="ko-KR" sz="2000" dirty="0">
                  <a:solidFill>
                    <a:srgbClr val="002060"/>
                  </a:solidFill>
                </a:endParaRPr>
              </a:p>
              <a:p>
                <a:pPr marL="285750" indent="-285750" algn="just" fontAlgn="base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en-US" altLang="ko-KR" sz="2000" dirty="0">
                  <a:solidFill>
                    <a:srgbClr val="002060"/>
                  </a:solidFill>
                </a:endParaRPr>
              </a:p>
              <a:p>
                <a:pPr marL="285750" indent="-285750" algn="just" fontAlgn="base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en-US" altLang="ko-KR" sz="2000" dirty="0">
                  <a:solidFill>
                    <a:srgbClr val="002060"/>
                  </a:solidFill>
                </a:endParaRPr>
              </a:p>
              <a:p>
                <a:pPr algn="just" fontAlgn="base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002060"/>
                    </a:solidFill>
                  </a:rPr>
                  <a:t> - 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훈련 데이터를 </a:t>
                </a:r>
                <a:r>
                  <a:rPr lang="en-US" altLang="ko-KR" sz="2000" dirty="0">
                    <a:solidFill>
                      <a:srgbClr val="002060"/>
                    </a:solidFill>
                  </a:rPr>
                  <a:t>Category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rgbClr val="002060"/>
                    </a:solidFill>
                  </a:rPr>
                  <a:t>, Category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rgbClr val="002060"/>
                    </a:solidFill>
                  </a:rPr>
                  <a:t>로</a:t>
                </a:r>
                <a:r>
                  <a:rPr lang="en-US" altLang="ko-KR" sz="2000" dirty="0">
                    <a:solidFill>
                      <a:srgbClr val="002060"/>
                    </a:solidFill>
                  </a:rPr>
                  <a:t> 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분류했을 때</a:t>
                </a:r>
                <a:r>
                  <a:rPr lang="en-US" altLang="ko-KR" sz="2000" dirty="0">
                    <a:solidFill>
                      <a:srgbClr val="002060"/>
                    </a:solidFill>
                  </a:rPr>
                  <a:t>,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 새로운 문장 </a:t>
                </a:r>
                <a:r>
                  <a:rPr lang="en-US" altLang="ko-KR" sz="2000" dirty="0">
                    <a:solidFill>
                      <a:srgbClr val="002060"/>
                    </a:solidFill>
                  </a:rPr>
                  <a:t>d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가 주어질 경우 </a:t>
                </a:r>
                <a:endParaRPr lang="en-US" altLang="ko-KR" sz="2000" dirty="0">
                  <a:solidFill>
                    <a:srgbClr val="002060"/>
                  </a:solidFill>
                </a:endParaRPr>
              </a:p>
              <a:p>
                <a:pPr algn="just" fontAlgn="base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002060"/>
                    </a:solidFill>
                  </a:rPr>
                  <a:t>   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어느 </a:t>
                </a:r>
                <a:r>
                  <a:rPr lang="en-US" altLang="ko-KR" sz="2000" dirty="0">
                    <a:solidFill>
                      <a:srgbClr val="002060"/>
                    </a:solidFill>
                  </a:rPr>
                  <a:t>Category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에 해당하는지 분류</a:t>
                </a:r>
                <a:endParaRPr lang="en-US" altLang="ko-KR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FED230C8-B915-49DA-B307-A342E9096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42" y="1065002"/>
                <a:ext cx="10271558" cy="4557145"/>
              </a:xfrm>
              <a:prstGeom prst="rect">
                <a:avLst/>
              </a:prstGeom>
              <a:blipFill>
                <a:blip r:embed="rId2"/>
                <a:stretch>
                  <a:fillRect l="-1424" b="-24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1B343B1-470E-4474-BF28-DE0F53322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25" y="1784894"/>
            <a:ext cx="623887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73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CD9E99-7CAB-419E-87C4-5C403B44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11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FB5078-FDD2-446A-B884-9359056D9B1D}"/>
                  </a:ext>
                </a:extLst>
              </p:cNvPr>
              <p:cNvSpPr txBox="1"/>
              <p:nvPr/>
            </p:nvSpPr>
            <p:spPr>
              <a:xfrm>
                <a:off x="2367457" y="1684862"/>
                <a:ext cx="3064934" cy="586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FB5078-FDD2-446A-B884-9359056D9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457" y="1684862"/>
                <a:ext cx="3064934" cy="586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504D3C-314A-4873-80F0-88D237FFA711}"/>
                  </a:ext>
                </a:extLst>
              </p:cNvPr>
              <p:cNvSpPr txBox="1"/>
              <p:nvPr/>
            </p:nvSpPr>
            <p:spPr>
              <a:xfrm>
                <a:off x="5881123" y="1684861"/>
                <a:ext cx="3064934" cy="586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504D3C-314A-4873-80F0-88D237FFA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123" y="1684861"/>
                <a:ext cx="3064934" cy="586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A401CD2-49F1-4DED-8959-E3C000AAAE21}"/>
                  </a:ext>
                </a:extLst>
              </p:cNvPr>
              <p:cNvSpPr/>
              <p:nvPr/>
            </p:nvSpPr>
            <p:spPr>
              <a:xfrm>
                <a:off x="816289" y="867933"/>
                <a:ext cx="10271558" cy="56027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 fontAlgn="base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2000" dirty="0">
                    <a:solidFill>
                      <a:srgbClr val="002060"/>
                    </a:solidFill>
                  </a:rPr>
                  <a:t>Naïve Bayes 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예제 </a:t>
                </a:r>
                <a:r>
                  <a:rPr lang="en-US" altLang="ko-KR" sz="2000" dirty="0">
                    <a:solidFill>
                      <a:srgbClr val="002060"/>
                    </a:solidFill>
                  </a:rPr>
                  <a:t>: 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영화 </a:t>
                </a:r>
                <a:r>
                  <a:rPr lang="ko-KR" altLang="en-US" sz="2000" dirty="0" err="1">
                    <a:solidFill>
                      <a:srgbClr val="002060"/>
                    </a:solidFill>
                  </a:rPr>
                  <a:t>감상평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 분류</a:t>
                </a:r>
                <a:endParaRPr lang="en-US" altLang="ko-KR" sz="2000" dirty="0">
                  <a:solidFill>
                    <a:srgbClr val="002060"/>
                  </a:solidFill>
                </a:endParaRPr>
              </a:p>
              <a:p>
                <a:pPr marL="285750" indent="-285750" algn="just" fontAlgn="base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en-US" altLang="ko-KR" sz="2000" dirty="0">
                  <a:solidFill>
                    <a:srgbClr val="002060"/>
                  </a:solidFill>
                </a:endParaRPr>
              </a:p>
              <a:p>
                <a:pPr marL="285750" indent="-285750" algn="just" fontAlgn="base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en-US" altLang="ko-KR" sz="2000" dirty="0">
                  <a:solidFill>
                    <a:srgbClr val="002060"/>
                  </a:solidFill>
                </a:endParaRPr>
              </a:p>
              <a:p>
                <a:pPr marL="285750" indent="-285750" algn="just" fontAlgn="base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en-US" altLang="ko-KR" sz="2000" dirty="0">
                  <a:solidFill>
                    <a:srgbClr val="0066FF"/>
                  </a:solidFill>
                </a:endParaRPr>
              </a:p>
              <a:p>
                <a:pPr algn="just" fontAlgn="base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002060"/>
                    </a:solidFill>
                  </a:rPr>
                  <a:t> - Naïve Bayes 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분류기는 더 확률이 높은 쪽으로 분류하므로 </a:t>
                </a:r>
                <a:r>
                  <a:rPr lang="en-US" altLang="ko-KR" sz="2000" dirty="0">
                    <a:solidFill>
                      <a:srgbClr val="002060"/>
                    </a:solidFill>
                  </a:rPr>
                  <a:t>P(d)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는 계산에서 제외 가능</a:t>
                </a:r>
                <a:endParaRPr lang="en-US" altLang="ko-KR" sz="2000" dirty="0">
                  <a:solidFill>
                    <a:srgbClr val="002060"/>
                  </a:solidFill>
                </a:endParaRPr>
              </a:p>
              <a:p>
                <a:pPr algn="just" fontAlgn="base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002060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ko-KR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rgbClr val="002060"/>
                    </a:solidFill>
                  </a:rPr>
                  <a:t>)</a:t>
                </a:r>
              </a:p>
              <a:p>
                <a:pPr algn="just" fontAlgn="base">
                  <a:lnSpc>
                    <a:spcPct val="150000"/>
                  </a:lnSpc>
                </a:pPr>
                <a:endParaRPr lang="en-US" altLang="ko-KR" sz="2000" dirty="0">
                  <a:solidFill>
                    <a:srgbClr val="002060"/>
                  </a:solidFill>
                </a:endParaRPr>
              </a:p>
              <a:p>
                <a:pPr algn="just" fontAlgn="base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002060"/>
                    </a:solidFill>
                  </a:rPr>
                  <a:t> - 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만일</a:t>
                </a:r>
                <a:r>
                  <a:rPr lang="en-US" altLang="ko-KR" sz="2000" dirty="0">
                    <a:solidFill>
                      <a:srgbClr val="002060"/>
                    </a:solidFill>
                  </a:rPr>
                  <a:t> 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새로운 문장 </a:t>
                </a:r>
                <a:r>
                  <a:rPr lang="en-US" altLang="ko-KR" sz="2000" dirty="0">
                    <a:solidFill>
                      <a:srgbClr val="002060"/>
                    </a:solidFill>
                  </a:rPr>
                  <a:t>d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가 </a:t>
                </a:r>
                <a:r>
                  <a:rPr lang="en-US" altLang="ko-KR" sz="2000" dirty="0">
                    <a:solidFill>
                      <a:srgbClr val="002060"/>
                    </a:solidFill>
                  </a:rPr>
                  <a:t>n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개의 단어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………. 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rgbClr val="002060"/>
                    </a:solidFill>
                  </a:rPr>
                  <a:t>으로</a:t>
                </a:r>
                <a:r>
                  <a:rPr lang="en-US" altLang="ko-KR" sz="2000" dirty="0">
                    <a:solidFill>
                      <a:srgbClr val="002060"/>
                    </a:solidFill>
                  </a:rPr>
                  <a:t> 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구성되어 있을 경우 </a:t>
                </a:r>
                <a:endParaRPr lang="en-US" altLang="ko-KR" sz="2000" dirty="0">
                  <a:solidFill>
                    <a:srgbClr val="002060"/>
                  </a:solidFill>
                </a:endParaRPr>
              </a:p>
              <a:p>
                <a:pPr algn="just" fontAlgn="base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002060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………. 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sz="20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ko-KR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………. 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                                                                                </m:t>
                    </m:r>
                    <m:r>
                      <a:rPr lang="en-US" altLang="ko-KR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ctrlPr>
                              <a:rPr lang="en-US" altLang="ko-KR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………. 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0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000" dirty="0">
                  <a:solidFill>
                    <a:srgbClr val="002060"/>
                  </a:solidFill>
                </a:endParaRPr>
              </a:p>
              <a:p>
                <a:pPr algn="just" fontAlgn="base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002060"/>
                    </a:solidFill>
                  </a:rPr>
                  <a:t>   if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,|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)………. 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0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000" dirty="0">
                    <a:solidFill>
                      <a:srgbClr val="002060"/>
                    </a:solidFill>
                  </a:rPr>
                  <a:t> &gt;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,|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)………. 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0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000" dirty="0">
                  <a:solidFill>
                    <a:srgbClr val="002060"/>
                  </a:solidFill>
                </a:endParaRPr>
              </a:p>
              <a:p>
                <a:pPr algn="just" fontAlgn="base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002060"/>
                    </a:solidFill>
                  </a:rPr>
                  <a:t>                     then d 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altLang="ko-KR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A401CD2-49F1-4DED-8959-E3C000AAAE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89" y="867933"/>
                <a:ext cx="10271558" cy="5602752"/>
              </a:xfrm>
              <a:prstGeom prst="rect">
                <a:avLst/>
              </a:prstGeom>
              <a:blipFill>
                <a:blip r:embed="rId4"/>
                <a:stretch>
                  <a:fillRect l="-1424" b="-13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060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3718AD-A8B4-40D2-8BDD-763E0C241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12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FB3AE63-2AB2-4829-8300-24C4D6628D25}"/>
                  </a:ext>
                </a:extLst>
              </p:cNvPr>
              <p:cNvSpPr/>
              <p:nvPr/>
            </p:nvSpPr>
            <p:spPr>
              <a:xfrm>
                <a:off x="853646" y="1065002"/>
                <a:ext cx="10271558" cy="514493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 fontAlgn="base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2000" dirty="0">
                    <a:solidFill>
                      <a:srgbClr val="002060"/>
                    </a:solidFill>
                  </a:rPr>
                  <a:t>Naïve Bayes 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예제 </a:t>
                </a:r>
                <a:r>
                  <a:rPr lang="en-US" altLang="ko-KR" sz="2000" dirty="0">
                    <a:solidFill>
                      <a:srgbClr val="002060"/>
                    </a:solidFill>
                  </a:rPr>
                  <a:t>: 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영화 </a:t>
                </a:r>
                <a:r>
                  <a:rPr lang="ko-KR" altLang="en-US" sz="2000" dirty="0" err="1">
                    <a:solidFill>
                      <a:srgbClr val="002060"/>
                    </a:solidFill>
                  </a:rPr>
                  <a:t>감상평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 분류</a:t>
                </a:r>
                <a:endParaRPr lang="en-US" altLang="ko-KR" sz="2000" dirty="0">
                  <a:solidFill>
                    <a:srgbClr val="002060"/>
                  </a:solidFill>
                </a:endParaRPr>
              </a:p>
              <a:p>
                <a:pPr marL="285750" indent="-285750" algn="just" fontAlgn="base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en-US" altLang="ko-KR" sz="2000" dirty="0">
                  <a:solidFill>
                    <a:srgbClr val="002060"/>
                  </a:solidFill>
                </a:endParaRPr>
              </a:p>
              <a:p>
                <a:pPr algn="just" fontAlgn="base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002060"/>
                    </a:solidFill>
                  </a:rPr>
                  <a:t>  - Category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2000" dirty="0">
                    <a:solidFill>
                      <a:srgbClr val="002060"/>
                    </a:solidFill>
                  </a:rPr>
                  <a:t> -     Category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rgbClr val="002060"/>
                    </a:solidFill>
                  </a:rPr>
                  <a:t> : +</a:t>
                </a:r>
              </a:p>
              <a:p>
                <a:pPr algn="just" fontAlgn="base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002060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ko-KR" sz="2000" dirty="0">
                    <a:solidFill>
                      <a:srgbClr val="0066FF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altLang="ko-KR" sz="2000" dirty="0">
                  <a:solidFill>
                    <a:srgbClr val="0066FF"/>
                  </a:solidFill>
                </a:endParaRPr>
              </a:p>
              <a:p>
                <a:pPr algn="just" fontAlgn="base">
                  <a:lnSpc>
                    <a:spcPct val="150000"/>
                  </a:lnSpc>
                </a:pPr>
                <a:endParaRPr lang="en-US" altLang="ko-KR" sz="2000" dirty="0">
                  <a:solidFill>
                    <a:srgbClr val="002060"/>
                  </a:solidFill>
                </a:endParaRPr>
              </a:p>
              <a:p>
                <a:pPr algn="just" fontAlgn="base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002060"/>
                    </a:solidFill>
                  </a:rPr>
                  <a:t> 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z="2000" dirty="0">
                    <a:solidFill>
                      <a:srgbClr val="002060"/>
                    </a:solidFill>
                  </a:rPr>
                  <a:t>는 </a:t>
                </a:r>
                <a:r>
                  <a:rPr lang="en-US" altLang="ko-KR" sz="2000" dirty="0">
                    <a:solidFill>
                      <a:srgbClr val="002060"/>
                    </a:solidFill>
                  </a:rPr>
                  <a:t>14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개의 단어</a:t>
                </a:r>
                <a:r>
                  <a:rPr lang="en-US" altLang="ko-KR" sz="2000" dirty="0">
                    <a:solidFill>
                      <a:srgbClr val="00206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sz="20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에</m:t>
                    </m:r>
                    <m:r>
                      <a:rPr lang="ko-KR" alt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9</m:t>
                    </m:r>
                    <m:r>
                      <a:rPr lang="ko-KR" alt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개</m:t>
                    </m:r>
                    <m:r>
                      <a:rPr lang="ko-KR" altLang="en-US" sz="20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단</m:t>
                    </m:r>
                    <m:r>
                      <a:rPr lang="ko-KR" altLang="en-US" sz="20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어</m:t>
                    </m:r>
                    <m:r>
                      <a:rPr lang="ko-KR" alt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가</m:t>
                    </m:r>
                    <m:r>
                      <a:rPr lang="en-US" altLang="ko-KR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존</m:t>
                    </m:r>
                    <m:r>
                      <a:rPr lang="ko-KR" altLang="en-US" sz="200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재</m:t>
                    </m:r>
                    <m:r>
                      <a:rPr lang="en-US" altLang="ko-KR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 dirty="0">
                    <a:solidFill>
                      <a:srgbClr val="002060"/>
                    </a:solidFill>
                  </a:rPr>
                  <a:t>주어진</a:t>
                </a:r>
                <a:r>
                  <a:rPr lang="en-US" altLang="ko-KR" sz="2000" dirty="0">
                    <a:solidFill>
                      <a:srgbClr val="002060"/>
                    </a:solidFill>
                  </a:rPr>
                  <a:t> 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문장 </a:t>
                </a:r>
                <a:r>
                  <a:rPr lang="en-US" altLang="ko-KR" sz="2000" dirty="0">
                    <a:solidFill>
                      <a:srgbClr val="002060"/>
                    </a:solidFill>
                  </a:rPr>
                  <a:t>d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에는 </a:t>
                </a:r>
                <a:r>
                  <a:rPr lang="en-US" altLang="ko-KR" sz="2000" dirty="0">
                    <a:solidFill>
                      <a:srgbClr val="002060"/>
                    </a:solidFill>
                  </a:rPr>
                  <a:t>‘predictable’,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ko-KR" sz="2000" dirty="0">
                    <a:solidFill>
                      <a:srgbClr val="002060"/>
                    </a:solidFill>
                  </a:rPr>
                  <a:t>‘no’,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 </a:t>
                </a:r>
                <a:endParaRPr lang="en-US" altLang="ko-KR" sz="2000" dirty="0">
                  <a:solidFill>
                    <a:srgbClr val="002060"/>
                  </a:solidFill>
                </a:endParaRPr>
              </a:p>
              <a:p>
                <a:pPr algn="just" fontAlgn="base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002060"/>
                    </a:solidFill>
                  </a:rPr>
                  <a:t>    ‘fun’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의 </a:t>
                </a:r>
                <a:r>
                  <a:rPr lang="en-US" altLang="ko-KR" sz="2000" dirty="0">
                    <a:solidFill>
                      <a:srgbClr val="002060"/>
                    </a:solidFill>
                  </a:rPr>
                  <a:t>3</a:t>
                </a:r>
                <a:r>
                  <a:rPr lang="ko-KR" altLang="en-US" sz="2000" dirty="0">
                    <a:solidFill>
                      <a:srgbClr val="002060"/>
                    </a:solidFill>
                  </a:rPr>
                  <a:t>개의 단어 존재</a:t>
                </a:r>
                <a:endParaRPr lang="en-US" altLang="ko-KR" sz="2000" dirty="0">
                  <a:solidFill>
                    <a:srgbClr val="002060"/>
                  </a:solidFill>
                </a:endParaRPr>
              </a:p>
              <a:p>
                <a:pPr algn="just" fontAlgn="base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           </m:t>
                    </m:r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𝑝𝑟𝑒𝑑𝑖𝑐𝑡𝑎𝑏𝑙𝑒</m:t>
                        </m:r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</m:oMath>
                </a14:m>
                <a:r>
                  <a:rPr lang="en-US" altLang="ko-KR" sz="2000" dirty="0">
                    <a:solidFill>
                      <a:srgbClr val="002060"/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</m:oMath>
                </a14:m>
                <a:r>
                  <a:rPr lang="en-US" altLang="ko-KR" sz="2000" dirty="0">
                    <a:solidFill>
                      <a:srgbClr val="002060"/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𝑓𝑢𝑛</m:t>
                        </m:r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</m:oMath>
                </a14:m>
                <a:endParaRPr lang="en-US" altLang="ko-KR" sz="2000" dirty="0">
                  <a:solidFill>
                    <a:srgbClr val="002060"/>
                  </a:solidFill>
                </a:endParaRPr>
              </a:p>
              <a:p>
                <a:pPr algn="just" fontAlgn="base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002060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𝑝𝑟𝑒𝑑𝑖𝑐𝑡𝑎𝑏𝑙𝑒</m:t>
                        </m:r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altLang="ko-KR" sz="2000" dirty="0">
                    <a:solidFill>
                      <a:srgbClr val="002060"/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altLang="ko-KR" sz="2000" dirty="0">
                    <a:solidFill>
                      <a:srgbClr val="002060"/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𝑓𝑢𝑛</m:t>
                        </m:r>
                        <m: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altLang="ko-KR" sz="2000" dirty="0">
                  <a:solidFill>
                    <a:srgbClr val="002060"/>
                  </a:solidFill>
                </a:endParaRPr>
              </a:p>
              <a:p>
                <a:pPr algn="just" fontAlgn="base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DFB3AE63-2AB2-4829-8300-24C4D6628D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46" y="1065002"/>
                <a:ext cx="10271558" cy="5144935"/>
              </a:xfrm>
              <a:prstGeom prst="rect">
                <a:avLst/>
              </a:prstGeom>
              <a:blipFill>
                <a:blip r:embed="rId2"/>
                <a:stretch>
                  <a:fillRect l="-14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638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A61C20-26A5-4570-B61B-687118728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13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587EB27-F21D-464B-8624-E22F7213CFD7}"/>
                  </a:ext>
                </a:extLst>
              </p:cNvPr>
              <p:cNvSpPr/>
              <p:nvPr/>
            </p:nvSpPr>
            <p:spPr>
              <a:xfrm>
                <a:off x="1274378" y="1720391"/>
                <a:ext cx="10079421" cy="1811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fontAlgn="base">
                  <a:lnSpc>
                    <a:spcPct val="150000"/>
                  </a:lnSpc>
                </a:pPr>
                <a:r>
                  <a:rPr lang="en-US" altLang="ko-KR" dirty="0">
                    <a:solidFill>
                      <a:srgbClr val="002060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ko-KR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ko-KR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|"/>
                            <m:ctrlPr>
                              <a:rPr lang="en-US" altLang="ko-K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)………. 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altLang="ko-KR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a:rPr lang="en-US" altLang="ko-KR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solidFill>
                      <a:srgbClr val="002060"/>
                    </a:solidFill>
                  </a:rPr>
                  <a:t>, </a:t>
                </a:r>
                <a:r>
                  <a:rPr lang="ko-KR" altLang="en-US" dirty="0">
                    <a:solidFill>
                      <a:srgbClr val="002060"/>
                    </a:solidFill>
                  </a:rPr>
                  <a:t>그러나 어</a:t>
                </a:r>
                <a14:m>
                  <m:oMath xmlns:m="http://schemas.openxmlformats.org/officeDocument/2006/math">
                    <m:r>
                      <a:rPr lang="ko-KR" altLang="en-US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떤</m:t>
                    </m:r>
                    <m:r>
                      <a:rPr lang="en-US" altLang="ko-KR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002060"/>
                    </a:solidFill>
                  </a:rPr>
                  <a:t>)</a:t>
                </a:r>
                <a:r>
                  <a:rPr lang="ko-KR" altLang="en-US" dirty="0">
                    <a:solidFill>
                      <a:srgbClr val="002060"/>
                    </a:solidFill>
                  </a:rPr>
                  <a:t>가 </a:t>
                </a:r>
                <a:r>
                  <a:rPr lang="en-US" altLang="ko-KR" dirty="0">
                    <a:solidFill>
                      <a:srgbClr val="002060"/>
                    </a:solidFill>
                  </a:rPr>
                  <a:t>0</a:t>
                </a:r>
                <a:r>
                  <a:rPr lang="ko-KR" altLang="en-US" dirty="0">
                    <a:solidFill>
                      <a:srgbClr val="002060"/>
                    </a:solidFill>
                  </a:rPr>
                  <a:t>일 경우를 </a:t>
                </a:r>
                <a:endParaRPr lang="en-US" altLang="ko-KR" dirty="0">
                  <a:solidFill>
                    <a:srgbClr val="002060"/>
                  </a:solidFill>
                </a:endParaRPr>
              </a:p>
              <a:p>
                <a:pPr algn="just" fontAlgn="base">
                  <a:lnSpc>
                    <a:spcPct val="150000"/>
                  </a:lnSpc>
                </a:pPr>
                <a:r>
                  <a:rPr lang="en-US" altLang="ko-KR" dirty="0">
                    <a:solidFill>
                      <a:srgbClr val="002060"/>
                    </a:solidFill>
                  </a:rPr>
                  <a:t>    </a:t>
                </a:r>
                <a:r>
                  <a:rPr lang="ko-KR" altLang="en-US" dirty="0">
                    <a:solidFill>
                      <a:srgbClr val="002060"/>
                    </a:solidFill>
                  </a:rPr>
                  <a:t>대비</a:t>
                </a:r>
                <a:r>
                  <a:rPr lang="en-US" altLang="ko-KR" dirty="0">
                    <a:solidFill>
                      <a:srgbClr val="00206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ko-KR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002060"/>
                    </a:solidFill>
                  </a:rPr>
                  <a:t>) </a:t>
                </a:r>
                <a:r>
                  <a:rPr lang="ko-KR" altLang="en-US" dirty="0" err="1">
                    <a:solidFill>
                      <a:srgbClr val="002060"/>
                    </a:solidFill>
                  </a:rPr>
                  <a:t>계산시</a:t>
                </a:r>
                <a:r>
                  <a:rPr lang="en-US" altLang="ko-KR" dirty="0">
                    <a:solidFill>
                      <a:srgbClr val="002060"/>
                    </a:solidFill>
                  </a:rPr>
                  <a:t> </a:t>
                </a:r>
                <a:r>
                  <a:rPr lang="ko-KR" altLang="en-US" dirty="0">
                    <a:solidFill>
                      <a:srgbClr val="002060"/>
                    </a:solidFill>
                  </a:rPr>
                  <a:t>분자 분모에 작은 상수를 더하여 계산</a:t>
                </a:r>
                <a:endParaRPr lang="en-US" altLang="ko-KR" dirty="0">
                  <a:solidFill>
                    <a:srgbClr val="002060"/>
                  </a:solidFill>
                </a:endParaRPr>
              </a:p>
              <a:p>
                <a:pPr algn="just" fontAlgn="base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altLang="ko-KR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r>
                            <a:rPr lang="en-US" altLang="ko-K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|"/>
                              <m:ctrlPr>
                                <a:rPr lang="en-US" altLang="ko-KR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ko-KR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  <m:r>
                                <a:rPr lang="en-US" altLang="ko-KR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|"/>
                                  <m:ctrlPr>
                                    <a:rPr lang="en-US" altLang="ko-KR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587EB27-F21D-464B-8624-E22F7213C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378" y="1720391"/>
                <a:ext cx="10079421" cy="1811201"/>
              </a:xfrm>
              <a:prstGeom prst="rect">
                <a:avLst/>
              </a:prstGeom>
              <a:blipFill>
                <a:blip r:embed="rId2"/>
                <a:stretch>
                  <a:fillRect l="-4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682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6E9DD2-CA3D-43F7-9A20-23581A507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44112B-64E6-47BB-B825-6ED04FDB45B9}"/>
              </a:ext>
            </a:extLst>
          </p:cNvPr>
          <p:cNvSpPr/>
          <p:nvPr/>
        </p:nvSpPr>
        <p:spPr>
          <a:xfrm>
            <a:off x="828725" y="922283"/>
            <a:ext cx="6754490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rgbClr val="002060"/>
                </a:solidFill>
              </a:rPr>
              <a:t>Nearest</a:t>
            </a:r>
            <a:r>
              <a:rPr lang="ko-KR" altLang="en-US" dirty="0">
                <a:solidFill>
                  <a:srgbClr val="002060"/>
                </a:solidFill>
              </a:rPr>
              <a:t> </a:t>
            </a:r>
            <a:r>
              <a:rPr lang="en-US" altLang="ko-KR" dirty="0">
                <a:solidFill>
                  <a:srgbClr val="002060"/>
                </a:solidFill>
              </a:rPr>
              <a:t>Neighbor</a:t>
            </a:r>
          </a:p>
          <a:p>
            <a:pPr algn="just" fontAlgn="base">
              <a:lnSpc>
                <a:spcPct val="150000"/>
              </a:lnSpc>
            </a:pPr>
            <a:endParaRPr lang="en-US" altLang="ko-KR" dirty="0">
              <a:solidFill>
                <a:srgbClr val="002060"/>
              </a:solidFill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</a:rPr>
              <a:t>  - </a:t>
            </a:r>
            <a:r>
              <a:rPr lang="ko-KR" altLang="en-US" dirty="0">
                <a:solidFill>
                  <a:srgbClr val="002060"/>
                </a:solidFill>
              </a:rPr>
              <a:t>새로운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  <a:r>
              <a:rPr lang="ko-KR" altLang="en-US" dirty="0">
                <a:solidFill>
                  <a:srgbClr val="002060"/>
                </a:solidFill>
              </a:rPr>
              <a:t>데이터를 입력 받았을 때 가장 가까이 있는 것이</a:t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en-US" altLang="ko-KR" dirty="0">
                <a:solidFill>
                  <a:srgbClr val="002060"/>
                </a:solidFill>
              </a:rPr>
              <a:t>    </a:t>
            </a:r>
            <a:r>
              <a:rPr lang="ko-KR" altLang="en-US" dirty="0">
                <a:solidFill>
                  <a:srgbClr val="002060"/>
                </a:solidFill>
              </a:rPr>
              <a:t> 무엇인가를 기준으로 새로운 데이터의 종류를 결정</a:t>
            </a:r>
            <a:endParaRPr lang="en-US" altLang="ko-KR" dirty="0">
              <a:solidFill>
                <a:srgbClr val="00206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5A4A2C-7EF9-4C93-922E-FA3B6E24A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337" y="1448457"/>
            <a:ext cx="3846786" cy="21638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6FC4C5-B883-441E-8C74-503B39C23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90" y="3731993"/>
            <a:ext cx="3917731" cy="220372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2EE63BB-AF85-4E59-8EB5-350309EBF29F}"/>
              </a:ext>
            </a:extLst>
          </p:cNvPr>
          <p:cNvSpPr/>
          <p:nvPr/>
        </p:nvSpPr>
        <p:spPr>
          <a:xfrm>
            <a:off x="4464267" y="4114522"/>
            <a:ext cx="6754490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altLang="ko-KR" dirty="0">
                <a:solidFill>
                  <a:srgbClr val="002060"/>
                </a:solidFill>
              </a:rPr>
              <a:t>K Nearest Neighbor(KNN) : </a:t>
            </a:r>
            <a:r>
              <a:rPr lang="ko-KR" altLang="en-US" dirty="0">
                <a:solidFill>
                  <a:srgbClr val="002060"/>
                </a:solidFill>
              </a:rPr>
              <a:t>입력 데이터 주변 </a:t>
            </a:r>
            <a:r>
              <a:rPr lang="en-US" altLang="ko-KR" dirty="0">
                <a:solidFill>
                  <a:srgbClr val="002060"/>
                </a:solidFill>
              </a:rPr>
              <a:t>K</a:t>
            </a:r>
            <a:r>
              <a:rPr lang="ko-KR" altLang="en-US" dirty="0">
                <a:solidFill>
                  <a:srgbClr val="002060"/>
                </a:solidFill>
              </a:rPr>
              <a:t>개의 데이터를 기준으로 분류</a:t>
            </a:r>
            <a:endParaRPr lang="en-US" altLang="ko-K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349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8064E4-BEFB-40CB-99DD-985838394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CA14C0-2A4D-48E4-B420-0B2E5B8AEC92}"/>
              </a:ext>
            </a:extLst>
          </p:cNvPr>
          <p:cNvSpPr/>
          <p:nvPr/>
        </p:nvSpPr>
        <p:spPr>
          <a:xfrm>
            <a:off x="828725" y="922283"/>
            <a:ext cx="6754490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rgbClr val="002060"/>
                </a:solidFill>
              </a:rPr>
              <a:t>Nearest</a:t>
            </a:r>
            <a:r>
              <a:rPr lang="ko-KR" altLang="en-US" dirty="0">
                <a:solidFill>
                  <a:srgbClr val="002060"/>
                </a:solidFill>
              </a:rPr>
              <a:t> </a:t>
            </a:r>
            <a:r>
              <a:rPr lang="en-US" altLang="ko-KR" dirty="0">
                <a:solidFill>
                  <a:srgbClr val="002060"/>
                </a:solidFill>
              </a:rPr>
              <a:t>Neighbor </a:t>
            </a:r>
            <a:r>
              <a:rPr lang="ko-KR" altLang="en-US" dirty="0">
                <a:solidFill>
                  <a:srgbClr val="002060"/>
                </a:solidFill>
              </a:rPr>
              <a:t>예제</a:t>
            </a:r>
            <a:endParaRPr lang="en-US" altLang="ko-KR" dirty="0">
              <a:solidFill>
                <a:srgbClr val="002060"/>
              </a:solidFill>
            </a:endParaRPr>
          </a:p>
          <a:p>
            <a:pPr algn="just" fontAlgn="base">
              <a:lnSpc>
                <a:spcPct val="150000"/>
              </a:lnSpc>
            </a:pPr>
            <a:endParaRPr lang="en-US" altLang="ko-KR" dirty="0">
              <a:solidFill>
                <a:srgbClr val="00206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7D771A-E420-48C9-9C54-F95F131B8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56" y="1889146"/>
            <a:ext cx="3604572" cy="40465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A8B67E3-7C5D-40C1-AE4A-A90B7D74D519}"/>
              </a:ext>
            </a:extLst>
          </p:cNvPr>
          <p:cNvSpPr/>
          <p:nvPr/>
        </p:nvSpPr>
        <p:spPr>
          <a:xfrm>
            <a:off x="1668756" y="2238703"/>
            <a:ext cx="3604572" cy="3201044"/>
          </a:xfrm>
          <a:prstGeom prst="rect">
            <a:avLst/>
          </a:prstGeom>
          <a:noFill/>
          <a:ln w="2222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07464B-310F-44DC-9372-C77C080F953E}"/>
              </a:ext>
            </a:extLst>
          </p:cNvPr>
          <p:cNvSpPr/>
          <p:nvPr/>
        </p:nvSpPr>
        <p:spPr>
          <a:xfrm flipV="1">
            <a:off x="1679268" y="5592147"/>
            <a:ext cx="3604572" cy="34357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089959-AF5F-47DD-9971-73A1DC1D4EEF}"/>
              </a:ext>
            </a:extLst>
          </p:cNvPr>
          <p:cNvSpPr txBox="1"/>
          <p:nvPr/>
        </p:nvSpPr>
        <p:spPr>
          <a:xfrm>
            <a:off x="1188996" y="2899505"/>
            <a:ext cx="4198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0066FF"/>
                </a:solidFill>
              </a:rPr>
              <a:t>학습데이터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0EE7FD-661E-415F-8F1B-5A11DAD3D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11" y="1818177"/>
            <a:ext cx="6754490" cy="392519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DC01D7-742A-49D0-8367-16BEF20C3FB9}"/>
              </a:ext>
            </a:extLst>
          </p:cNvPr>
          <p:cNvSpPr/>
          <p:nvPr/>
        </p:nvSpPr>
        <p:spPr>
          <a:xfrm>
            <a:off x="5849748" y="5987018"/>
            <a:ext cx="5521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https://gomguard.tistory.com/51?category=712467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0740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C8FBB8-2066-4B9B-A9E8-F01262F51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D69855-0AC6-4E44-A593-1E9871FCC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585" y="1670096"/>
            <a:ext cx="5121084" cy="37417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C8199C4-80A4-4BA0-8ABC-D5742DA1D601}"/>
              </a:ext>
            </a:extLst>
          </p:cNvPr>
          <p:cNvSpPr/>
          <p:nvPr/>
        </p:nvSpPr>
        <p:spPr>
          <a:xfrm>
            <a:off x="828725" y="922283"/>
            <a:ext cx="675449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rgbClr val="002060"/>
                </a:solidFill>
              </a:rPr>
              <a:t>K</a:t>
            </a:r>
            <a:r>
              <a:rPr lang="ko-KR" altLang="en-US" dirty="0">
                <a:solidFill>
                  <a:srgbClr val="002060"/>
                </a:solidFill>
              </a:rPr>
              <a:t>값에 따른 토마토 분류 결과</a:t>
            </a:r>
            <a:endParaRPr lang="en-US" altLang="ko-K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25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9A811B-831F-40F0-AA7D-CF5AFC5C0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B8D204-CDC6-42B7-A48A-8A4C2AD412C8}"/>
              </a:ext>
            </a:extLst>
          </p:cNvPr>
          <p:cNvSpPr/>
          <p:nvPr/>
        </p:nvSpPr>
        <p:spPr>
          <a:xfrm>
            <a:off x="1015337" y="1360822"/>
            <a:ext cx="675449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rgbClr val="002060"/>
                </a:solidFill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A2343F-293D-4B04-BC30-044174F57222}"/>
              </a:ext>
            </a:extLst>
          </p:cNvPr>
          <p:cNvSpPr txBox="1"/>
          <p:nvPr/>
        </p:nvSpPr>
        <p:spPr>
          <a:xfrm>
            <a:off x="714463" y="528579"/>
            <a:ext cx="10763074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066FF"/>
                </a:solidFill>
                <a:latin typeface="+mj-ea"/>
                <a:ea typeface="+mj-ea"/>
              </a:rPr>
              <a:t>Neural</a:t>
            </a:r>
            <a:r>
              <a:rPr lang="ko-KR" altLang="en-US" sz="2800" dirty="0">
                <a:solidFill>
                  <a:srgbClr val="0066FF"/>
                </a:solidFill>
                <a:latin typeface="+mj-ea"/>
                <a:ea typeface="+mj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j-ea"/>
                <a:ea typeface="+mj-ea"/>
              </a:rPr>
              <a:t>Networks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D8F94AF-24CE-4A8C-BACF-1F563F13BDE3}"/>
              </a:ext>
            </a:extLst>
          </p:cNvPr>
          <p:cNvSpPr txBox="1">
            <a:spLocks noChangeArrowheads="1"/>
          </p:cNvSpPr>
          <p:nvPr/>
        </p:nvSpPr>
        <p:spPr>
          <a:xfrm>
            <a:off x="1371600" y="1815114"/>
            <a:ext cx="8229600" cy="4713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- Brain : 10</a:t>
            </a:r>
            <a:r>
              <a:rPr lang="en-US" altLang="ko-KR" sz="2000" baseline="30000" dirty="0"/>
              <a:t>11 </a:t>
            </a:r>
            <a:r>
              <a:rPr lang="en-US" altLang="ko-KR" sz="2000" dirty="0"/>
              <a:t>neurons (brain cells)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68E79375-4EA1-491A-8D03-EFD531D21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69" y="2408296"/>
            <a:ext cx="5715000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068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D7CC0F-4036-4D30-B384-4275E774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E2BF863-2768-4BC3-9F5B-8866D217D4DA}"/>
              </a:ext>
            </a:extLst>
          </p:cNvPr>
          <p:cNvSpPr txBox="1">
            <a:spLocks noChangeArrowheads="1"/>
          </p:cNvSpPr>
          <p:nvPr/>
        </p:nvSpPr>
        <p:spPr>
          <a:xfrm>
            <a:off x="1371600" y="1815114"/>
            <a:ext cx="8229600" cy="4713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- Neurons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05AC6A-E3D3-4037-ABEE-881FE8501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994" y="2473266"/>
            <a:ext cx="8326012" cy="3010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655495-6764-4901-A9E2-921DEEAC741C}"/>
              </a:ext>
            </a:extLst>
          </p:cNvPr>
          <p:cNvSpPr txBox="1"/>
          <p:nvPr/>
        </p:nvSpPr>
        <p:spPr>
          <a:xfrm>
            <a:off x="3528917" y="4837255"/>
            <a:ext cx="2108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</a:rPr>
              <a:t>Dendrite</a:t>
            </a:r>
          </a:p>
          <a:p>
            <a:r>
              <a:rPr lang="ko-KR" altLang="en-US" dirty="0">
                <a:solidFill>
                  <a:srgbClr val="0066FF"/>
                </a:solidFill>
              </a:rPr>
              <a:t>뉴런당 다수 존재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21C959-5CD6-448A-A570-FB4C10B53374}"/>
              </a:ext>
            </a:extLst>
          </p:cNvPr>
          <p:cNvSpPr txBox="1"/>
          <p:nvPr/>
        </p:nvSpPr>
        <p:spPr>
          <a:xfrm>
            <a:off x="9342275" y="4549061"/>
            <a:ext cx="1854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</a:rPr>
              <a:t>Axon</a:t>
            </a:r>
          </a:p>
          <a:p>
            <a:r>
              <a:rPr lang="ko-KR" altLang="en-US" dirty="0">
                <a:solidFill>
                  <a:srgbClr val="0066FF"/>
                </a:solidFill>
              </a:rPr>
              <a:t>뉴런당 </a:t>
            </a:r>
            <a:r>
              <a:rPr lang="en-US" altLang="ko-KR" dirty="0">
                <a:solidFill>
                  <a:srgbClr val="0066FF"/>
                </a:solidFill>
              </a:rPr>
              <a:t>1</a:t>
            </a:r>
            <a:r>
              <a:rPr lang="ko-KR" altLang="en-US" dirty="0">
                <a:solidFill>
                  <a:srgbClr val="0066FF"/>
                </a:solidFill>
              </a:rPr>
              <a:t>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8ED122-8ECC-4C5E-9F6C-E220B9CB05A9}"/>
              </a:ext>
            </a:extLst>
          </p:cNvPr>
          <p:cNvSpPr txBox="1"/>
          <p:nvPr/>
        </p:nvSpPr>
        <p:spPr>
          <a:xfrm>
            <a:off x="5162939" y="3032233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66FF"/>
                </a:solidFill>
              </a:rPr>
              <a:t>Cell Body</a:t>
            </a:r>
            <a:endParaRPr lang="ko-KR" altLang="en-US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948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C7A403F-498B-4510-9CC4-A6B64C091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25BAAA9-958B-44DD-A6E9-E0E7487F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595" y="3429000"/>
            <a:ext cx="3600450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544F12-99C7-4DD5-9441-7D928CFEFA97}"/>
              </a:ext>
            </a:extLst>
          </p:cNvPr>
          <p:cNvSpPr txBox="1">
            <a:spLocks noChangeArrowheads="1"/>
          </p:cNvSpPr>
          <p:nvPr/>
        </p:nvSpPr>
        <p:spPr>
          <a:xfrm>
            <a:off x="998020" y="1449107"/>
            <a:ext cx="8229600" cy="4713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- Neurons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 dirty="0"/>
              <a:t>각 뉴런은 </a:t>
            </a:r>
            <a:r>
              <a:rPr lang="en-US" altLang="ko-KR" sz="1600" dirty="0"/>
              <a:t>1,000~10,000</a:t>
            </a:r>
            <a:r>
              <a:rPr lang="ko-KR" altLang="en-US" sz="1600" dirty="0"/>
              <a:t>개의 다른 뉴런과 연결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600" dirty="0"/>
              <a:t>뉴런의 기능은 단지 인접한 뉴런에 신호를 전송하는 역할만 수행</a:t>
            </a:r>
            <a:endParaRPr lang="en-US" altLang="ko-KR" sz="16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A53F3D0-517A-4F52-B2EB-00C32DBEC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187" y="1809257"/>
            <a:ext cx="350202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9351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E1B043-844F-4364-897E-28924112A9D3}"/>
              </a:ext>
            </a:extLst>
          </p:cNvPr>
          <p:cNvSpPr txBox="1"/>
          <p:nvPr/>
        </p:nvSpPr>
        <p:spPr>
          <a:xfrm>
            <a:off x="654186" y="1016247"/>
            <a:ext cx="10763074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FF0000"/>
                </a:solidFill>
                <a:latin typeface="+mj-ea"/>
                <a:ea typeface="+mj-ea"/>
              </a:rPr>
              <a:t>기계 학습</a:t>
            </a:r>
            <a:r>
              <a:rPr lang="en-US" altLang="ko-KR" sz="2800" dirty="0">
                <a:solidFill>
                  <a:srgbClr val="FF0000"/>
                </a:solidFill>
                <a:latin typeface="+mj-ea"/>
                <a:ea typeface="+mj-ea"/>
              </a:rPr>
              <a:t>(machine</a:t>
            </a:r>
            <a:r>
              <a:rPr lang="ko-KR" altLang="en-US" sz="28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2800" dirty="0">
                <a:solidFill>
                  <a:srgbClr val="FF0000"/>
                </a:solidFill>
                <a:latin typeface="+mj-ea"/>
                <a:ea typeface="+mj-ea"/>
              </a:rPr>
              <a:t>learning)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80F998-991E-42CE-B142-68CE5787F0B3}"/>
              </a:ext>
            </a:extLst>
          </p:cNvPr>
          <p:cNvSpPr/>
          <p:nvPr/>
        </p:nvSpPr>
        <p:spPr>
          <a:xfrm>
            <a:off x="1110300" y="2389620"/>
            <a:ext cx="9971399" cy="27104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solidFill>
                  <a:srgbClr val="002060"/>
                </a:solidFill>
              </a:rPr>
              <a:t>경험을 통해서 나중에 유사하거나 같은 일</a:t>
            </a:r>
            <a:r>
              <a:rPr lang="en-US" altLang="ko-KR" sz="2000" dirty="0">
                <a:solidFill>
                  <a:srgbClr val="002060"/>
                </a:solidFill>
              </a:rPr>
              <a:t>(task)</a:t>
            </a:r>
            <a:r>
              <a:rPr lang="ko-KR" altLang="en-US" sz="2000" dirty="0">
                <a:solidFill>
                  <a:srgbClr val="002060"/>
                </a:solidFill>
              </a:rPr>
              <a:t>을 더 효율적으로 처리 할 수 있도록 시스템의 구조나 파라미터를 바꾸는 것</a:t>
            </a: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>
              <a:lnSpc>
                <a:spcPct val="150000"/>
              </a:lnSpc>
            </a:pP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2000" dirty="0">
                <a:solidFill>
                  <a:srgbClr val="002060"/>
                </a:solidFill>
              </a:rPr>
              <a:t>  - </a:t>
            </a:r>
            <a:r>
              <a:rPr lang="ko-KR" altLang="en-US" sz="2000" dirty="0">
                <a:solidFill>
                  <a:srgbClr val="002060"/>
                </a:solidFill>
              </a:rPr>
              <a:t>컴퓨터가 데이터로부터 특정 문제해결을 위한 지식을 자동으로 추출해서 사용할 수 </a:t>
            </a:r>
            <a:br>
              <a:rPr lang="en-US" altLang="ko-KR" sz="2000" dirty="0">
                <a:solidFill>
                  <a:srgbClr val="002060"/>
                </a:solidFill>
              </a:rPr>
            </a:br>
            <a:r>
              <a:rPr lang="en-US" altLang="ko-KR" sz="2000" dirty="0">
                <a:solidFill>
                  <a:srgbClr val="002060"/>
                </a:solidFill>
              </a:rPr>
              <a:t>    </a:t>
            </a:r>
            <a:r>
              <a:rPr lang="ko-KR" altLang="en-US" sz="2000" dirty="0">
                <a:solidFill>
                  <a:srgbClr val="002060"/>
                </a:solidFill>
              </a:rPr>
              <a:t>있게 하는 기술</a:t>
            </a: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>
              <a:lnSpc>
                <a:spcPct val="150000"/>
              </a:lnSpc>
            </a:pPr>
            <a:endParaRPr lang="en-US" altLang="ko-KR" sz="2000" dirty="0">
              <a:solidFill>
                <a:srgbClr val="00206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BE22AE-DB41-460A-A674-867826E4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665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80265A-04F0-4E4F-ADFC-9100F181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5254B4C-FBD1-4283-BFCC-53674369008D}"/>
              </a:ext>
            </a:extLst>
          </p:cNvPr>
          <p:cNvSpPr txBox="1">
            <a:spLocks noChangeArrowheads="1"/>
          </p:cNvSpPr>
          <p:nvPr/>
        </p:nvSpPr>
        <p:spPr>
          <a:xfrm>
            <a:off x="998020" y="1449107"/>
            <a:ext cx="10487964" cy="4713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- Neuron</a:t>
            </a:r>
            <a:r>
              <a:rPr lang="ko-KR" altLang="en-US" sz="2000" dirty="0"/>
              <a:t>의 기능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+mj-lt"/>
              </a:rPr>
              <a:t>Input</a:t>
            </a:r>
            <a:r>
              <a:rPr lang="ko-KR" altLang="en-US" sz="2000" dirty="0">
                <a:latin typeface="+mj-lt"/>
              </a:rPr>
              <a:t> </a:t>
            </a:r>
            <a:r>
              <a:rPr lang="en-US" altLang="ko-KR" sz="2000" dirty="0">
                <a:latin typeface="+mj-lt"/>
              </a:rPr>
              <a:t>: dendrite(</a:t>
            </a:r>
            <a:r>
              <a:rPr lang="ko-KR" altLang="en-US" sz="2000" dirty="0">
                <a:latin typeface="+mj-lt"/>
              </a:rPr>
              <a:t>가지돌기</a:t>
            </a:r>
            <a:r>
              <a:rPr lang="en-US" altLang="ko-KR" sz="2000" dirty="0">
                <a:latin typeface="+mj-lt"/>
              </a:rPr>
              <a:t>)</a:t>
            </a:r>
            <a:r>
              <a:rPr lang="ko-KR" altLang="en-US" sz="2000" dirty="0">
                <a:latin typeface="+mj-lt"/>
              </a:rPr>
              <a:t>를 통해 입력 신호가 들어오며 신경 세포체에서 증폭</a:t>
            </a:r>
            <a:endParaRPr lang="en-US" altLang="ko-KR" sz="2000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+mj-lt"/>
              </a:rPr>
              <a:t>Reservoir</a:t>
            </a:r>
            <a:r>
              <a:rPr lang="ko-KR" altLang="en-US" sz="2000" dirty="0">
                <a:latin typeface="+mj-lt"/>
              </a:rPr>
              <a:t> </a:t>
            </a:r>
            <a:r>
              <a:rPr lang="en-US" altLang="ko-KR" sz="2000" dirty="0">
                <a:latin typeface="+mj-lt"/>
              </a:rPr>
              <a:t>:</a:t>
            </a:r>
            <a:r>
              <a:rPr lang="ko-KR" altLang="en-US" sz="2000" dirty="0">
                <a:latin typeface="+mj-lt"/>
              </a:rPr>
              <a:t> 신경 세포체는 입력신호를 저장</a:t>
            </a:r>
            <a:endParaRPr lang="en-US" altLang="ko-KR" sz="2000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+mj-lt"/>
              </a:rPr>
              <a:t>Output : </a:t>
            </a:r>
            <a:r>
              <a:rPr lang="ko-KR" altLang="en-US" sz="2000" dirty="0">
                <a:solidFill>
                  <a:srgbClr val="FF0000"/>
                </a:solidFill>
                <a:latin typeface="+mj-lt"/>
              </a:rPr>
              <a:t>저장된</a:t>
            </a:r>
            <a:r>
              <a:rPr lang="en-US" altLang="ko-KR" sz="2000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sz="2000" dirty="0" err="1">
                <a:solidFill>
                  <a:srgbClr val="FF0000"/>
                </a:solidFill>
                <a:latin typeface="+mj-lt"/>
              </a:rPr>
              <a:t>신호량이</a:t>
            </a:r>
            <a:r>
              <a:rPr lang="ko-KR" altLang="en-US" sz="2000" dirty="0">
                <a:solidFill>
                  <a:srgbClr val="FF0000"/>
                </a:solidFill>
                <a:latin typeface="+mj-lt"/>
              </a:rPr>
              <a:t> 임계치를 넘어가면 </a:t>
            </a:r>
            <a:r>
              <a:rPr lang="en-US" altLang="ko-KR" sz="2000" dirty="0">
                <a:solidFill>
                  <a:srgbClr val="FF0000"/>
                </a:solidFill>
                <a:latin typeface="+mj-lt"/>
              </a:rPr>
              <a:t>Axon</a:t>
            </a:r>
            <a:r>
              <a:rPr lang="ko-KR" altLang="en-US" sz="2000" dirty="0">
                <a:solidFill>
                  <a:srgbClr val="FF0000"/>
                </a:solidFill>
                <a:latin typeface="+mj-lt"/>
              </a:rPr>
              <a:t>을 통해 신호 전송</a:t>
            </a:r>
            <a:endParaRPr lang="en-US" altLang="ko-KR" sz="20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Picture 7" descr="http://a248.e.akamai.net/7/248/430/20080327144038/www.mercksource.com/ppdocs/us/common/dorlands/dorland/images/synapse(1).jpg">
            <a:extLst>
              <a:ext uri="{FF2B5EF4-FFF2-40B4-BE49-F238E27FC236}">
                <a16:creationId xmlns:a16="http://schemas.microsoft.com/office/drawing/2014/main" id="{F8459721-0D6F-4A5F-8596-6EB0311BA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588" y="3298825"/>
            <a:ext cx="3457575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http://www.web-books.com/eLibrary/Medicine/Physiology/Nervous/neuron.jpg">
            <a:extLst>
              <a:ext uri="{FF2B5EF4-FFF2-40B4-BE49-F238E27FC236}">
                <a16:creationId xmlns:a16="http://schemas.microsoft.com/office/drawing/2014/main" id="{3D60E0BF-D709-46FF-B45E-B885E2432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81" y="3429000"/>
            <a:ext cx="4709238" cy="257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5500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E4D416-F520-4B57-810F-869FF820C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5D29C10-61DB-4B44-B573-09B1B777FADB}"/>
              </a:ext>
            </a:extLst>
          </p:cNvPr>
          <p:cNvSpPr txBox="1">
            <a:spLocks noChangeArrowheads="1"/>
          </p:cNvSpPr>
          <p:nvPr/>
        </p:nvSpPr>
        <p:spPr>
          <a:xfrm>
            <a:off x="998020" y="1449107"/>
            <a:ext cx="10487964" cy="4713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2000" dirty="0"/>
              <a:t>Neuron</a:t>
            </a:r>
            <a:r>
              <a:rPr lang="ko-KR" altLang="en-US" sz="2000" dirty="0"/>
              <a:t>의 단순 모델링</a:t>
            </a: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 lvl="1"/>
            <a:r>
              <a:rPr lang="en-US" altLang="ko-KR" sz="2000" dirty="0"/>
              <a:t>x : dendrites (input)</a:t>
            </a:r>
          </a:p>
          <a:p>
            <a:pPr lvl="1"/>
            <a:r>
              <a:rPr lang="en-US" altLang="ko-KR" sz="2000" dirty="0"/>
              <a:t>w : </a:t>
            </a:r>
            <a:r>
              <a:rPr lang="ko-KR" altLang="en-US" sz="2000" dirty="0"/>
              <a:t>각 </a:t>
            </a:r>
            <a:r>
              <a:rPr lang="en-US" altLang="ko-KR" sz="2000" dirty="0"/>
              <a:t>dendrite</a:t>
            </a:r>
            <a:r>
              <a:rPr lang="ko-KR" altLang="en-US" sz="2000" dirty="0"/>
              <a:t>에서의 </a:t>
            </a:r>
            <a:r>
              <a:rPr lang="ko-KR" altLang="en-US" sz="2000" dirty="0" err="1"/>
              <a:t>수용량</a:t>
            </a:r>
            <a:r>
              <a:rPr lang="en-US" altLang="ko-KR" sz="2000" dirty="0"/>
              <a:t> (connection strength)</a:t>
            </a:r>
          </a:p>
          <a:p>
            <a:pPr lvl="1"/>
            <a:r>
              <a:rPr lang="en-US" altLang="ko-KR" sz="2000" dirty="0"/>
              <a:t>F : cell body</a:t>
            </a:r>
          </a:p>
          <a:p>
            <a:pPr lvl="1"/>
            <a:r>
              <a:rPr lang="en-US" altLang="ko-KR" sz="2000" dirty="0"/>
              <a:t>y : axon (output)</a:t>
            </a:r>
          </a:p>
          <a:p>
            <a:pPr>
              <a:buFontTx/>
              <a:buChar char="-"/>
            </a:pPr>
            <a:endParaRPr lang="en-US" altLang="ko-KR" sz="2000" dirty="0"/>
          </a:p>
        </p:txBody>
      </p:sp>
      <p:grpSp>
        <p:nvGrpSpPr>
          <p:cNvPr id="51" name="그룹 26">
            <a:extLst>
              <a:ext uri="{FF2B5EF4-FFF2-40B4-BE49-F238E27FC236}">
                <a16:creationId xmlns:a16="http://schemas.microsoft.com/office/drawing/2014/main" id="{DFB6F573-DCC1-49BD-A0FF-8E6981CF0FE5}"/>
              </a:ext>
            </a:extLst>
          </p:cNvPr>
          <p:cNvGrpSpPr>
            <a:grpSpLocks/>
          </p:cNvGrpSpPr>
          <p:nvPr/>
        </p:nvGrpSpPr>
        <p:grpSpPr bwMode="auto">
          <a:xfrm>
            <a:off x="1682221" y="2471738"/>
            <a:ext cx="3716337" cy="1512887"/>
            <a:chOff x="1000124" y="2629769"/>
            <a:chExt cx="3715891" cy="1512887"/>
          </a:xfrm>
        </p:grpSpPr>
        <p:sp>
          <p:nvSpPr>
            <p:cNvPr id="52" name="Rectangle 40">
              <a:extLst>
                <a:ext uri="{FF2B5EF4-FFF2-40B4-BE49-F238E27FC236}">
                  <a16:creationId xmlns:a16="http://schemas.microsoft.com/office/drawing/2014/main" id="{389B7453-C4C7-437E-8E33-FBBD1D816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124" y="2629769"/>
              <a:ext cx="3715891" cy="1512887"/>
            </a:xfrm>
            <a:prstGeom prst="rect">
              <a:avLst/>
            </a:prstGeom>
            <a:solidFill>
              <a:srgbClr val="91BB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3" name="Text Box 4">
              <a:extLst>
                <a:ext uri="{FF2B5EF4-FFF2-40B4-BE49-F238E27FC236}">
                  <a16:creationId xmlns:a16="http://schemas.microsoft.com/office/drawing/2014/main" id="{7511B512-1924-41CC-AB0D-AD251E7669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4588" y="3281363"/>
              <a:ext cx="4127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굴림" panose="020B0600000101010101" pitchFamily="50" charset="-127"/>
                </a:rPr>
                <a:t>…</a:t>
              </a:r>
              <a:endParaRPr kumimoji="1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4" name="Oval 5">
              <a:extLst>
                <a:ext uri="{FF2B5EF4-FFF2-40B4-BE49-F238E27FC236}">
                  <a16:creationId xmlns:a16="http://schemas.microsoft.com/office/drawing/2014/main" id="{9B5BF436-9F15-49EB-8CEF-92B01E278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5738" y="2846388"/>
              <a:ext cx="895350" cy="838200"/>
            </a:xfrm>
            <a:prstGeom prst="ellipse">
              <a:avLst/>
            </a:prstGeom>
            <a:solidFill>
              <a:srgbClr val="91BBB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55" name="AutoShape 6">
              <a:extLst>
                <a:ext uri="{FF2B5EF4-FFF2-40B4-BE49-F238E27FC236}">
                  <a16:creationId xmlns:a16="http://schemas.microsoft.com/office/drawing/2014/main" id="{94369AFC-93CF-4C76-B5F7-9BB3233D9898}"/>
                </a:ext>
              </a:extLst>
            </p:cNvPr>
            <p:cNvCxnSpPr>
              <a:cxnSpLocks noChangeShapeType="1"/>
              <a:stCxn id="58" idx="3"/>
              <a:endCxn id="54" idx="2"/>
            </p:cNvCxnSpPr>
            <p:nvPr/>
          </p:nvCxnSpPr>
          <p:spPr bwMode="auto">
            <a:xfrm>
              <a:off x="1531938" y="2814638"/>
              <a:ext cx="1193800" cy="4508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AutoShape 7">
              <a:extLst>
                <a:ext uri="{FF2B5EF4-FFF2-40B4-BE49-F238E27FC236}">
                  <a16:creationId xmlns:a16="http://schemas.microsoft.com/office/drawing/2014/main" id="{5ED538B6-5B6A-4D19-9986-73E3E14631F3}"/>
                </a:ext>
              </a:extLst>
            </p:cNvPr>
            <p:cNvCxnSpPr>
              <a:cxnSpLocks noChangeShapeType="1"/>
              <a:stCxn id="59" idx="3"/>
              <a:endCxn id="54" idx="2"/>
            </p:cNvCxnSpPr>
            <p:nvPr/>
          </p:nvCxnSpPr>
          <p:spPr bwMode="auto">
            <a:xfrm>
              <a:off x="1549400" y="3201988"/>
              <a:ext cx="1176338" cy="635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AutoShape 8">
              <a:extLst>
                <a:ext uri="{FF2B5EF4-FFF2-40B4-BE49-F238E27FC236}">
                  <a16:creationId xmlns:a16="http://schemas.microsoft.com/office/drawing/2014/main" id="{9164E247-2A24-4556-ACB6-F73C13C4D8A8}"/>
                </a:ext>
              </a:extLst>
            </p:cNvPr>
            <p:cNvCxnSpPr>
              <a:cxnSpLocks noChangeShapeType="1"/>
              <a:stCxn id="60" idx="3"/>
              <a:endCxn id="54" idx="2"/>
            </p:cNvCxnSpPr>
            <p:nvPr/>
          </p:nvCxnSpPr>
          <p:spPr bwMode="auto">
            <a:xfrm flipV="1">
              <a:off x="1531938" y="3265488"/>
              <a:ext cx="1193800" cy="58896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8" name="Text Box 9">
              <a:extLst>
                <a:ext uri="{FF2B5EF4-FFF2-40B4-BE49-F238E27FC236}">
                  <a16:creationId xmlns:a16="http://schemas.microsoft.com/office/drawing/2014/main" id="{45B13B8A-781D-487A-BF26-AD1FA5DCD3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6175" y="2630488"/>
              <a:ext cx="385763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x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59" name="Text Box 10">
              <a:extLst>
                <a:ext uri="{FF2B5EF4-FFF2-40B4-BE49-F238E27FC236}">
                  <a16:creationId xmlns:a16="http://schemas.microsoft.com/office/drawing/2014/main" id="{0CC290A8-0112-482B-92FE-CF902AF21D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3638" y="3017838"/>
              <a:ext cx="385763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x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</a:p>
          </p:txBody>
        </p:sp>
        <p:sp>
          <p:nvSpPr>
            <p:cNvPr id="60" name="Text Box 11">
              <a:extLst>
                <a:ext uri="{FF2B5EF4-FFF2-40B4-BE49-F238E27FC236}">
                  <a16:creationId xmlns:a16="http://schemas.microsoft.com/office/drawing/2014/main" id="{0AD99C00-D9C7-42AB-B004-4A601E908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4588" y="3670300"/>
              <a:ext cx="3873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x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</a:t>
              </a:r>
            </a:p>
          </p:txBody>
        </p:sp>
        <p:sp>
          <p:nvSpPr>
            <p:cNvPr id="61" name="Line 13">
              <a:extLst>
                <a:ext uri="{FF2B5EF4-FFF2-40B4-BE49-F238E27FC236}">
                  <a16:creationId xmlns:a16="http://schemas.microsoft.com/office/drawing/2014/main" id="{3455AA24-2C6B-493B-AFE5-B2479A6052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1088" y="3278188"/>
              <a:ext cx="6191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2" name="Text Box 17">
              <a:extLst>
                <a:ext uri="{FF2B5EF4-FFF2-40B4-BE49-F238E27FC236}">
                  <a16:creationId xmlns:a16="http://schemas.microsoft.com/office/drawing/2014/main" id="{816A90ED-FC2E-4767-9B2A-283B90858D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8975" y="2693988"/>
              <a:ext cx="442913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w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63" name="Text Box 18">
              <a:extLst>
                <a:ext uri="{FF2B5EF4-FFF2-40B4-BE49-F238E27FC236}">
                  <a16:creationId xmlns:a16="http://schemas.microsoft.com/office/drawing/2014/main" id="{265F9B76-042A-44ED-967D-29D0A1B5A9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5450" y="3146425"/>
              <a:ext cx="442913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w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</a:p>
          </p:txBody>
        </p:sp>
        <p:sp>
          <p:nvSpPr>
            <p:cNvPr id="64" name="Text Box 19">
              <a:extLst>
                <a:ext uri="{FF2B5EF4-FFF2-40B4-BE49-F238E27FC236}">
                  <a16:creationId xmlns:a16="http://schemas.microsoft.com/office/drawing/2014/main" id="{615AC5B8-9B43-412B-9669-516240B404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9950" y="3422650"/>
              <a:ext cx="4445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w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</a:t>
              </a:r>
            </a:p>
          </p:txBody>
        </p:sp>
        <p:sp>
          <p:nvSpPr>
            <p:cNvPr id="65" name="Text Box 45">
              <a:extLst>
                <a:ext uri="{FF2B5EF4-FFF2-40B4-BE49-F238E27FC236}">
                  <a16:creationId xmlns:a16="http://schemas.microsoft.com/office/drawing/2014/main" id="{B4DCA4E6-6D4A-4A08-ACDD-E12D17E1AC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0484" y="3061544"/>
              <a:ext cx="3000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y</a:t>
              </a:r>
            </a:p>
          </p:txBody>
        </p:sp>
      </p:grpSp>
      <p:pic>
        <p:nvPicPr>
          <p:cNvPr id="66" name="Picture 6" descr="http://www.web-books.com/eLibrary/Medicine/Physiology/Nervous/neuron.jpg">
            <a:extLst>
              <a:ext uri="{FF2B5EF4-FFF2-40B4-BE49-F238E27FC236}">
                <a16:creationId xmlns:a16="http://schemas.microsoft.com/office/drawing/2014/main" id="{E58926D7-A5CD-46F9-A2DF-8396B65DA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21" y="2198688"/>
            <a:ext cx="3786187" cy="207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 Box 45">
            <a:extLst>
              <a:ext uri="{FF2B5EF4-FFF2-40B4-BE49-F238E27FC236}">
                <a16:creationId xmlns:a16="http://schemas.microsoft.com/office/drawing/2014/main" id="{991807F0-6FFB-410A-A757-99DB799B2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346" y="2886075"/>
            <a:ext cx="300037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16235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653947-1F79-4367-A36B-F7D77ECCE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67" name="Rectangle 3">
            <a:extLst>
              <a:ext uri="{FF2B5EF4-FFF2-40B4-BE49-F238E27FC236}">
                <a16:creationId xmlns:a16="http://schemas.microsoft.com/office/drawing/2014/main" id="{EBDB147D-CC5A-42A3-B305-238FE763E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333" y="1072356"/>
            <a:ext cx="8229600" cy="471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083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59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163" indent="-3397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363" indent="-339725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itchFamily="18" charset="2"/>
              <a:buChar char="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563" indent="-339725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itchFamily="18" charset="2"/>
              <a:buChar char="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763" indent="-339725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itchFamily="18" charset="2"/>
              <a:buChar char="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509963" indent="-339725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itchFamily="18" charset="2"/>
              <a:buChar char="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1BBB6"/>
              </a:buClr>
              <a:buSzPct val="80000"/>
              <a:buNone/>
              <a:tabLst/>
              <a:defRPr/>
            </a:pPr>
            <a:r>
              <a:rPr kumimoji="1" lang="en-US" altLang="ko-K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- </a:t>
            </a:r>
            <a:r>
              <a:rPr lang="en-US" altLang="ko-KR" kern="0" dirty="0">
                <a:solidFill>
                  <a:srgbClr val="000000"/>
                </a:solidFill>
                <a:latin typeface="굴림"/>
                <a:ea typeface="굴림"/>
              </a:rPr>
              <a:t>Neuron</a:t>
            </a:r>
            <a:r>
              <a:rPr lang="ko-KR" altLang="en-US" kern="0" dirty="0">
                <a:solidFill>
                  <a:srgbClr val="000000"/>
                </a:solidFill>
                <a:latin typeface="굴림"/>
                <a:ea typeface="굴림"/>
              </a:rPr>
              <a:t>의 간단한 수학적 모델</a:t>
            </a:r>
            <a:endParaRPr kumimoji="1" lang="en-US" altLang="ko-KR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68" name="Group 41">
            <a:extLst>
              <a:ext uri="{FF2B5EF4-FFF2-40B4-BE49-F238E27FC236}">
                <a16:creationId xmlns:a16="http://schemas.microsoft.com/office/drawing/2014/main" id="{F1330652-7AAB-40BC-801E-DFCA3370CE7B}"/>
              </a:ext>
            </a:extLst>
          </p:cNvPr>
          <p:cNvGrpSpPr>
            <a:grpSpLocks/>
          </p:cNvGrpSpPr>
          <p:nvPr/>
        </p:nvGrpSpPr>
        <p:grpSpPr bwMode="auto">
          <a:xfrm>
            <a:off x="1069446" y="1720056"/>
            <a:ext cx="3787775" cy="1512888"/>
            <a:chOff x="2109" y="3067"/>
            <a:chExt cx="2386" cy="953"/>
          </a:xfrm>
        </p:grpSpPr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24647E04-8743-4000-941D-DE8072C92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3067"/>
              <a:ext cx="2386" cy="953"/>
            </a:xfrm>
            <a:prstGeom prst="rect">
              <a:avLst/>
            </a:prstGeom>
            <a:solidFill>
              <a:srgbClr val="91BB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0" name="Text Box 4">
              <a:extLst>
                <a:ext uri="{FF2B5EF4-FFF2-40B4-BE49-F238E27FC236}">
                  <a16:creationId xmlns:a16="http://schemas.microsoft.com/office/drawing/2014/main" id="{BA624ED3-9147-465A-9CFD-4F2EA94C75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0" y="3477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굴림" panose="020B0600000101010101" pitchFamily="50" charset="-127"/>
                </a:rPr>
                <a:t>…</a:t>
              </a:r>
              <a:endParaRPr kumimoji="1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1" name="Oval 5">
              <a:extLst>
                <a:ext uri="{FF2B5EF4-FFF2-40B4-BE49-F238E27FC236}">
                  <a16:creationId xmlns:a16="http://schemas.microsoft.com/office/drawing/2014/main" id="{D5CB4A5A-13D2-424B-9744-67C209C4F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6" y="3203"/>
              <a:ext cx="564" cy="528"/>
            </a:xfrm>
            <a:prstGeom prst="ellipse">
              <a:avLst/>
            </a:prstGeom>
            <a:solidFill>
              <a:srgbClr val="91BBB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72" name="AutoShape 6">
              <a:extLst>
                <a:ext uri="{FF2B5EF4-FFF2-40B4-BE49-F238E27FC236}">
                  <a16:creationId xmlns:a16="http://schemas.microsoft.com/office/drawing/2014/main" id="{4C3506C7-37B1-44DF-8563-1566852BBECB}"/>
                </a:ext>
              </a:extLst>
            </p:cNvPr>
            <p:cNvCxnSpPr>
              <a:cxnSpLocks noChangeShapeType="1"/>
              <a:stCxn id="75" idx="3"/>
              <a:endCxn id="71" idx="2"/>
            </p:cNvCxnSpPr>
            <p:nvPr/>
          </p:nvCxnSpPr>
          <p:spPr bwMode="auto">
            <a:xfrm>
              <a:off x="2444" y="3183"/>
              <a:ext cx="752" cy="28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" name="AutoShape 7">
              <a:extLst>
                <a:ext uri="{FF2B5EF4-FFF2-40B4-BE49-F238E27FC236}">
                  <a16:creationId xmlns:a16="http://schemas.microsoft.com/office/drawing/2014/main" id="{443B1336-BB72-40EF-A452-6B44C11473CE}"/>
                </a:ext>
              </a:extLst>
            </p:cNvPr>
            <p:cNvCxnSpPr>
              <a:cxnSpLocks noChangeShapeType="1"/>
              <a:stCxn id="76" idx="3"/>
              <a:endCxn id="71" idx="2"/>
            </p:cNvCxnSpPr>
            <p:nvPr/>
          </p:nvCxnSpPr>
          <p:spPr bwMode="auto">
            <a:xfrm>
              <a:off x="2455" y="3427"/>
              <a:ext cx="741" cy="4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AutoShape 8">
              <a:extLst>
                <a:ext uri="{FF2B5EF4-FFF2-40B4-BE49-F238E27FC236}">
                  <a16:creationId xmlns:a16="http://schemas.microsoft.com/office/drawing/2014/main" id="{332E0C22-27F3-463B-82FB-8813D8F54BC5}"/>
                </a:ext>
              </a:extLst>
            </p:cNvPr>
            <p:cNvCxnSpPr>
              <a:cxnSpLocks noChangeShapeType="1"/>
              <a:stCxn id="77" idx="3"/>
              <a:endCxn id="71" idx="2"/>
            </p:cNvCxnSpPr>
            <p:nvPr/>
          </p:nvCxnSpPr>
          <p:spPr bwMode="auto">
            <a:xfrm flipV="1">
              <a:off x="2444" y="3467"/>
              <a:ext cx="752" cy="37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5" name="Text Box 9">
              <a:extLst>
                <a:ext uri="{FF2B5EF4-FFF2-40B4-BE49-F238E27FC236}">
                  <a16:creationId xmlns:a16="http://schemas.microsoft.com/office/drawing/2014/main" id="{2379F24E-6F3A-40F8-A9C8-05C3DFAA5D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1" y="3067"/>
              <a:ext cx="24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x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76" name="Text Box 10">
              <a:extLst>
                <a:ext uri="{FF2B5EF4-FFF2-40B4-BE49-F238E27FC236}">
                  <a16:creationId xmlns:a16="http://schemas.microsoft.com/office/drawing/2014/main" id="{26C07521-F026-47AD-BE4C-E25B15F297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2" y="3311"/>
              <a:ext cx="24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x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</a:p>
          </p:txBody>
        </p:sp>
        <p:sp>
          <p:nvSpPr>
            <p:cNvPr id="77" name="Text Box 11">
              <a:extLst>
                <a:ext uri="{FF2B5EF4-FFF2-40B4-BE49-F238E27FC236}">
                  <a16:creationId xmlns:a16="http://schemas.microsoft.com/office/drawing/2014/main" id="{0CAC7581-FD94-4266-AD73-754E376C22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0" y="3722"/>
              <a:ext cx="2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x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</a:t>
              </a:r>
            </a:p>
          </p:txBody>
        </p:sp>
        <p:sp>
          <p:nvSpPr>
            <p:cNvPr id="78" name="Line 13">
              <a:extLst>
                <a:ext uri="{FF2B5EF4-FFF2-40B4-BE49-F238E27FC236}">
                  <a16:creationId xmlns:a16="http://schemas.microsoft.com/office/drawing/2014/main" id="{931F1C76-C585-47AF-A80A-27A24DA6F3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0" y="3475"/>
              <a:ext cx="39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9" name="Text Box 14">
              <a:extLst>
                <a:ext uri="{FF2B5EF4-FFF2-40B4-BE49-F238E27FC236}">
                  <a16:creationId xmlns:a16="http://schemas.microsoft.com/office/drawing/2014/main" id="{EF5B0544-64BB-4833-A4CA-25069ED917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9" y="3341"/>
              <a:ext cx="25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굴림" panose="020B0600000101010101" pitchFamily="50" charset="-127"/>
                </a:rPr>
                <a:t>å</a:t>
              </a:r>
              <a:endParaRPr kumimoji="1" lang="en-US" altLang="ko-KR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0" name="Text Box 15">
              <a:extLst>
                <a:ext uri="{FF2B5EF4-FFF2-40B4-BE49-F238E27FC236}">
                  <a16:creationId xmlns:a16="http://schemas.microsoft.com/office/drawing/2014/main" id="{9F0FBC5E-5A69-4F28-99EB-3C73C7708B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6" y="3325"/>
              <a:ext cx="19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f</a:t>
              </a:r>
            </a:p>
          </p:txBody>
        </p:sp>
        <p:sp>
          <p:nvSpPr>
            <p:cNvPr id="81" name="Line 16">
              <a:extLst>
                <a:ext uri="{FF2B5EF4-FFF2-40B4-BE49-F238E27FC236}">
                  <a16:creationId xmlns:a16="http://schemas.microsoft.com/office/drawing/2014/main" id="{F7B5E297-7766-484C-865C-544A649C5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0" y="3220"/>
              <a:ext cx="0" cy="5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2" name="Text Box 17">
              <a:extLst>
                <a:ext uri="{FF2B5EF4-FFF2-40B4-BE49-F238E27FC236}">
                  <a16:creationId xmlns:a16="http://schemas.microsoft.com/office/drawing/2014/main" id="{D6370579-FA59-40F5-8C13-4C9C0E049D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3" y="3107"/>
              <a:ext cx="27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w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83" name="Text Box 18">
              <a:extLst>
                <a:ext uri="{FF2B5EF4-FFF2-40B4-BE49-F238E27FC236}">
                  <a16:creationId xmlns:a16="http://schemas.microsoft.com/office/drawing/2014/main" id="{5FCC1FAC-9813-43A1-A619-F33B524417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7" y="3392"/>
              <a:ext cx="27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w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</a:p>
          </p:txBody>
        </p:sp>
        <p:sp>
          <p:nvSpPr>
            <p:cNvPr id="84" name="Text Box 19">
              <a:extLst>
                <a:ext uri="{FF2B5EF4-FFF2-40B4-BE49-F238E27FC236}">
                  <a16:creationId xmlns:a16="http://schemas.microsoft.com/office/drawing/2014/main" id="{B94345C0-F78E-459F-847F-37D72EBC4D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7" y="3566"/>
              <a:ext cx="2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w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</a:t>
              </a:r>
            </a:p>
          </p:txBody>
        </p:sp>
      </p:grpSp>
      <p:sp>
        <p:nvSpPr>
          <p:cNvPr id="85" name="Text Box 45">
            <a:extLst>
              <a:ext uri="{FF2B5EF4-FFF2-40B4-BE49-F238E27FC236}">
                <a16:creationId xmlns:a16="http://schemas.microsoft.com/office/drawing/2014/main" id="{AFFFDA5D-7A22-4C23-A315-C02A30F99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521" y="1934369"/>
            <a:ext cx="9636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y = f(s)</a:t>
            </a:r>
          </a:p>
        </p:txBody>
      </p:sp>
      <p:pic>
        <p:nvPicPr>
          <p:cNvPr id="86" name="Picture 6" descr="http://www.web-books.com/eLibrary/Medicine/Physiology/Nervous/neuron.jpg">
            <a:extLst>
              <a:ext uri="{FF2B5EF4-FFF2-40B4-BE49-F238E27FC236}">
                <a16:creationId xmlns:a16="http://schemas.microsoft.com/office/drawing/2014/main" id="{45849363-395D-47F9-8067-8A9DBED13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596" y="1591469"/>
            <a:ext cx="37147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24">
            <a:extLst>
              <a:ext uri="{FF2B5EF4-FFF2-40B4-BE49-F238E27FC236}">
                <a16:creationId xmlns:a16="http://schemas.microsoft.com/office/drawing/2014/main" id="{8ED25A77-F34A-4A0E-AECD-09B431CBF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8696" y="3588544"/>
            <a:ext cx="472757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Reservoir : dendrites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로부터의 입력신호를 저장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  <a:p>
            <a:pPr marL="0" marR="0" lvl="0" indent="0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lvl="0" indent="0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Output : If 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저장된 신호의 양이 임계치보다 크면</a:t>
            </a: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</a:p>
          <a:p>
            <a:pPr marL="0" marR="0" lvl="0" indent="0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           then </a:t>
            </a:r>
          </a:p>
          <a:p>
            <a:pPr marL="0" marR="0" lvl="0" indent="0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               cell body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에서 신호를 출력</a:t>
            </a:r>
            <a:endParaRPr kumimoji="1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lvl="0" indent="0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           else</a:t>
            </a:r>
          </a:p>
          <a:p>
            <a:pPr marL="0" marR="0" lvl="0" indent="0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               no output</a:t>
            </a:r>
          </a:p>
        </p:txBody>
      </p:sp>
      <p:sp>
        <p:nvSpPr>
          <p:cNvPr id="88" name="Text Box 20">
            <a:extLst>
              <a:ext uri="{FF2B5EF4-FFF2-40B4-BE49-F238E27FC236}">
                <a16:creationId xmlns:a16="http://schemas.microsoft.com/office/drawing/2014/main" id="{6815A2E5-1EF2-4F70-A334-020A8CDCC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221" y="3977481"/>
            <a:ext cx="3403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s = x</a:t>
            </a:r>
            <a:r>
              <a:rPr kumimoji="1" lang="en-US" altLang="ko-KR" sz="20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w</a:t>
            </a:r>
            <a:r>
              <a:rPr kumimoji="1" lang="en-US" altLang="ko-KR" sz="20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+ x</a:t>
            </a:r>
            <a:r>
              <a:rPr kumimoji="1" lang="en-US" altLang="ko-KR" sz="20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w</a:t>
            </a:r>
            <a:r>
              <a:rPr kumimoji="1" lang="en-US" altLang="ko-KR" sz="20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+ 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</a:rPr>
              <a:t>…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+ x</a:t>
            </a:r>
            <a:r>
              <a:rPr kumimoji="1" lang="en-US" altLang="ko-KR" sz="20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n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w</a:t>
            </a:r>
            <a:r>
              <a:rPr kumimoji="1" lang="en-US" altLang="ko-KR" sz="20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n</a:t>
            </a:r>
            <a:endParaRPr kumimoji="1" lang="en-US" altLang="ko-K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89" name="Group 36">
            <a:extLst>
              <a:ext uri="{FF2B5EF4-FFF2-40B4-BE49-F238E27FC236}">
                <a16:creationId xmlns:a16="http://schemas.microsoft.com/office/drawing/2014/main" id="{A3F34295-1329-4B97-8E36-EE851F86F3CC}"/>
              </a:ext>
            </a:extLst>
          </p:cNvPr>
          <p:cNvGrpSpPr>
            <a:grpSpLocks/>
          </p:cNvGrpSpPr>
          <p:nvPr/>
        </p:nvGrpSpPr>
        <p:grpSpPr bwMode="auto">
          <a:xfrm>
            <a:off x="1815571" y="4731544"/>
            <a:ext cx="2808287" cy="1079500"/>
            <a:chOff x="703" y="2387"/>
            <a:chExt cx="1769" cy="825"/>
          </a:xfrm>
        </p:grpSpPr>
        <p:sp>
          <p:nvSpPr>
            <p:cNvPr id="90" name="Line 21">
              <a:extLst>
                <a:ext uri="{FF2B5EF4-FFF2-40B4-BE49-F238E27FC236}">
                  <a16:creationId xmlns:a16="http://schemas.microsoft.com/office/drawing/2014/main" id="{64693592-DA17-4B0E-985D-64D0EF27F3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3" y="2931"/>
              <a:ext cx="176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91" name="Line 22">
              <a:extLst>
                <a:ext uri="{FF2B5EF4-FFF2-40B4-BE49-F238E27FC236}">
                  <a16:creationId xmlns:a16="http://schemas.microsoft.com/office/drawing/2014/main" id="{596AB646-3348-4DE3-9238-09A2F65177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2387"/>
              <a:ext cx="0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0E6B93A3-E418-4CD6-803A-684298403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" y="2523"/>
              <a:ext cx="1179" cy="408"/>
            </a:xfrm>
            <a:custGeom>
              <a:avLst/>
              <a:gdLst>
                <a:gd name="T0" fmla="*/ 0 w 1179"/>
                <a:gd name="T1" fmla="*/ 408 h 408"/>
                <a:gd name="T2" fmla="*/ 590 w 1179"/>
                <a:gd name="T3" fmla="*/ 408 h 408"/>
                <a:gd name="T4" fmla="*/ 590 w 1179"/>
                <a:gd name="T5" fmla="*/ 0 h 408"/>
                <a:gd name="T6" fmla="*/ 1179 w 1179"/>
                <a:gd name="T7" fmla="*/ 0 h 4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79"/>
                <a:gd name="T13" fmla="*/ 0 h 408"/>
                <a:gd name="T14" fmla="*/ 1179 w 1179"/>
                <a:gd name="T15" fmla="*/ 408 h 4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79" h="408">
                  <a:moveTo>
                    <a:pt x="0" y="408"/>
                  </a:moveTo>
                  <a:lnTo>
                    <a:pt x="590" y="408"/>
                  </a:lnTo>
                  <a:lnTo>
                    <a:pt x="590" y="0"/>
                  </a:lnTo>
                  <a:lnTo>
                    <a:pt x="1179" y="0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93" name="Text Box 25">
              <a:extLst>
                <a:ext uri="{FF2B5EF4-FFF2-40B4-BE49-F238E27FC236}">
                  <a16:creationId xmlns:a16="http://schemas.microsoft.com/office/drawing/2014/main" id="{93920DD9-62EB-4215-ADD6-ECEEECE0BE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0" y="2931"/>
              <a:ext cx="192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s</a:t>
              </a:r>
            </a:p>
          </p:txBody>
        </p:sp>
        <p:sp>
          <p:nvSpPr>
            <p:cNvPr id="94" name="Text Box 26">
              <a:extLst>
                <a:ext uri="{FF2B5EF4-FFF2-40B4-BE49-F238E27FC236}">
                  <a16:creationId xmlns:a16="http://schemas.microsoft.com/office/drawing/2014/main" id="{DFCEEC9D-D316-4929-9855-F5704FE4F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7" y="2932"/>
              <a:ext cx="199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0</a:t>
              </a:r>
            </a:p>
          </p:txBody>
        </p:sp>
        <p:sp>
          <p:nvSpPr>
            <p:cNvPr id="95" name="Text Box 27">
              <a:extLst>
                <a:ext uri="{FF2B5EF4-FFF2-40B4-BE49-F238E27FC236}">
                  <a16:creationId xmlns:a16="http://schemas.microsoft.com/office/drawing/2014/main" id="{4B4E55DF-8C8C-400B-A620-84F3FE3741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6" y="2428"/>
              <a:ext cx="199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</a:p>
          </p:txBody>
        </p:sp>
      </p:grpSp>
      <p:sp>
        <p:nvSpPr>
          <p:cNvPr id="96" name="Text Box 43">
            <a:extLst>
              <a:ext uri="{FF2B5EF4-FFF2-40B4-BE49-F238E27FC236}">
                <a16:creationId xmlns:a16="http://schemas.microsoft.com/office/drawing/2014/main" id="{E29D9A44-F661-41B3-AACB-85D0E3DCA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058" y="4731544"/>
            <a:ext cx="558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f(s)</a:t>
            </a:r>
          </a:p>
        </p:txBody>
      </p:sp>
      <p:sp>
        <p:nvSpPr>
          <p:cNvPr id="97" name="Text Box 43">
            <a:extLst>
              <a:ext uri="{FF2B5EF4-FFF2-40B4-BE49-F238E27FC236}">
                <a16:creationId xmlns:a16="http://schemas.microsoft.com/office/drawing/2014/main" id="{2EA75989-1FAC-40D1-821F-42872C693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883" y="3588544"/>
            <a:ext cx="1755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1. Summation:</a:t>
            </a:r>
          </a:p>
        </p:txBody>
      </p:sp>
      <p:sp>
        <p:nvSpPr>
          <p:cNvPr id="98" name="Text Box 43">
            <a:extLst>
              <a:ext uri="{FF2B5EF4-FFF2-40B4-BE49-F238E27FC236}">
                <a16:creationId xmlns:a16="http://schemas.microsoft.com/office/drawing/2014/main" id="{C7440CE9-5FE4-4C88-8352-9FE82B864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883" y="4433094"/>
            <a:ext cx="1531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2. Theshold:</a:t>
            </a:r>
          </a:p>
        </p:txBody>
      </p:sp>
    </p:spTree>
    <p:extLst>
      <p:ext uri="{BB962C8B-B14F-4D97-AF65-F5344CB8AC3E}">
        <p14:creationId xmlns:p14="http://schemas.microsoft.com/office/powerpoint/2010/main" val="80711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806AE6-1B41-4B5E-8B3A-57C1BF4F7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1DC27CD3-B78D-46C6-B231-D64E7B5D7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091" y="1072356"/>
            <a:ext cx="8229600" cy="471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3"/>
              </a:buBlip>
              <a:defRPr kumimoji="1"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083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59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163" indent="-3397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363" indent="-339725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itchFamily="18" charset="2"/>
              <a:buChar char="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563" indent="-339725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itchFamily="18" charset="2"/>
              <a:buChar char="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763" indent="-339725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itchFamily="18" charset="2"/>
              <a:buChar char="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509963" indent="-339725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itchFamily="18" charset="2"/>
              <a:buChar char="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7462" indent="0" eaLnBrk="1" hangingPunct="1">
              <a:buClr>
                <a:srgbClr val="598779"/>
              </a:buClr>
              <a:buNone/>
            </a:pPr>
            <a:r>
              <a:rPr lang="en-US" altLang="ko-KR" sz="3000" kern="0" dirty="0">
                <a:solidFill>
                  <a:srgbClr val="000000"/>
                </a:solidFill>
                <a:latin typeface="굴림"/>
                <a:ea typeface="굴림"/>
              </a:rPr>
              <a:t>- </a:t>
            </a:r>
            <a:r>
              <a:rPr lang="en-US" altLang="ko-KR" kern="0" dirty="0">
                <a:solidFill>
                  <a:srgbClr val="000000"/>
                </a:solidFill>
                <a:latin typeface="굴림"/>
                <a:ea typeface="굴림"/>
              </a:rPr>
              <a:t>Neuron</a:t>
            </a:r>
            <a:r>
              <a:rPr lang="ko-KR" altLang="en-US" kern="0" dirty="0">
                <a:solidFill>
                  <a:srgbClr val="000000"/>
                </a:solidFill>
                <a:latin typeface="굴림"/>
                <a:ea typeface="굴림"/>
              </a:rPr>
              <a:t>의 간단한 수학적 모델</a:t>
            </a:r>
            <a:endParaRPr lang="en-US" altLang="ko-KR" sz="3000" kern="0" dirty="0">
              <a:solidFill>
                <a:srgbClr val="000000"/>
              </a:solidFill>
              <a:latin typeface="굴림"/>
              <a:ea typeface="굴림"/>
            </a:endParaRPr>
          </a:p>
          <a:p>
            <a:pPr marL="669925" marR="0" lvl="1" indent="-325438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98779"/>
              </a:buClr>
              <a:buSzPct val="60000"/>
              <a:buFont typeface="Wingdings 2" panose="05020102010507070707" pitchFamily="18" charset="2"/>
              <a:buChar char=""/>
              <a:tabLst/>
              <a:defRPr/>
            </a:pPr>
            <a:r>
              <a:rPr kumimoji="1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</a:rPr>
              <a:t>First function: </a:t>
            </a: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</a:rPr>
              <a:t>입력의 </a:t>
            </a:r>
            <a:r>
              <a:rPr kumimoji="1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</a:rPr>
              <a:t>가중합</a:t>
            </a:r>
            <a:endParaRPr kumimoji="1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</a:endParaRPr>
          </a:p>
          <a:p>
            <a:pPr marL="669925" marR="0" lvl="1" indent="-325438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98779"/>
              </a:buClr>
              <a:buSzPct val="60000"/>
              <a:buFont typeface="Wingdings 2" panose="05020102010507070707" pitchFamily="18" charset="2"/>
              <a:buChar char=""/>
              <a:tabLst/>
              <a:defRPr/>
            </a:pPr>
            <a:endParaRPr kumimoji="1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</a:endParaRPr>
          </a:p>
          <a:p>
            <a:pPr marL="669925" marR="0" lvl="1" indent="-325438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98779"/>
              </a:buClr>
              <a:buSzPct val="60000"/>
              <a:buFont typeface="Wingdings 2" panose="05020102010507070707" pitchFamily="18" charset="2"/>
              <a:buChar char=""/>
              <a:tabLst/>
              <a:defRPr/>
            </a:pPr>
            <a:endParaRPr kumimoji="1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</a:endParaRPr>
          </a:p>
          <a:p>
            <a:pPr marL="669925" marR="0" lvl="1" indent="-325438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98779"/>
              </a:buClr>
              <a:buSzPct val="60000"/>
              <a:buFont typeface="Wingdings 2" panose="05020102010507070707" pitchFamily="18" charset="2"/>
              <a:buChar char=""/>
              <a:tabLst/>
              <a:defRPr/>
            </a:pPr>
            <a:r>
              <a:rPr kumimoji="1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</a:rPr>
              <a:t>Second function: Non-linear threshold</a:t>
            </a:r>
          </a:p>
          <a:p>
            <a:pPr marL="669925" marR="0" lvl="1" indent="-325438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98779"/>
              </a:buClr>
              <a:buSzPct val="60000"/>
              <a:buFont typeface="Wingdings 2" panose="05020102010507070707" pitchFamily="18" charset="2"/>
              <a:buChar char=""/>
              <a:tabLst/>
              <a:defRPr/>
            </a:pPr>
            <a:endParaRPr kumimoji="1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</a:endParaRPr>
          </a:p>
        </p:txBody>
      </p:sp>
      <p:sp>
        <p:nvSpPr>
          <p:cNvPr id="34" name="Text Box 20">
            <a:extLst>
              <a:ext uri="{FF2B5EF4-FFF2-40B4-BE49-F238E27FC236}">
                <a16:creationId xmlns:a16="http://schemas.microsoft.com/office/drawing/2014/main" id="{2E7D2A50-BD92-4C01-99A9-EF28C9F2A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4691" y="2016919"/>
            <a:ext cx="3403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3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s = x</a:t>
            </a:r>
            <a:r>
              <a:rPr kumimoji="1" lang="en-US" altLang="ko-KR" sz="20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w</a:t>
            </a:r>
            <a:r>
              <a:rPr kumimoji="1" lang="en-US" altLang="ko-KR" sz="20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+ x</a:t>
            </a:r>
            <a:r>
              <a:rPr kumimoji="1" lang="en-US" altLang="ko-KR" sz="20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w</a:t>
            </a:r>
            <a:r>
              <a:rPr kumimoji="1" lang="en-US" altLang="ko-KR" sz="20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+ 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</a:rPr>
              <a:t>…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 + x</a:t>
            </a:r>
            <a:r>
              <a:rPr kumimoji="1" lang="en-US" altLang="ko-KR" sz="20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n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w</a:t>
            </a:r>
            <a:r>
              <a:rPr kumimoji="1" lang="en-US" altLang="ko-KR" sz="20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n</a:t>
            </a:r>
            <a:endParaRPr kumimoji="1" lang="en-US" altLang="ko-K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35" name="Group 36">
            <a:extLst>
              <a:ext uri="{FF2B5EF4-FFF2-40B4-BE49-F238E27FC236}">
                <a16:creationId xmlns:a16="http://schemas.microsoft.com/office/drawing/2014/main" id="{2E55AB40-2F07-4833-9255-F472C911C6D4}"/>
              </a:ext>
            </a:extLst>
          </p:cNvPr>
          <p:cNvGrpSpPr>
            <a:grpSpLocks/>
          </p:cNvGrpSpPr>
          <p:nvPr/>
        </p:nvGrpSpPr>
        <p:grpSpPr bwMode="auto">
          <a:xfrm>
            <a:off x="3507604" y="2996406"/>
            <a:ext cx="3113087" cy="1144588"/>
            <a:chOff x="703" y="2337"/>
            <a:chExt cx="1961" cy="875"/>
          </a:xfrm>
        </p:grpSpPr>
        <p:sp>
          <p:nvSpPr>
            <p:cNvPr id="36" name="Line 21">
              <a:extLst>
                <a:ext uri="{FF2B5EF4-FFF2-40B4-BE49-F238E27FC236}">
                  <a16:creationId xmlns:a16="http://schemas.microsoft.com/office/drawing/2014/main" id="{AA1E22FE-D00A-4333-BBB1-353EF478D0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3" y="2931"/>
              <a:ext cx="176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" name="Line 22">
              <a:extLst>
                <a:ext uri="{FF2B5EF4-FFF2-40B4-BE49-F238E27FC236}">
                  <a16:creationId xmlns:a16="http://schemas.microsoft.com/office/drawing/2014/main" id="{5499136C-8B99-4960-A7A4-7C54C47499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2337"/>
              <a:ext cx="0" cy="7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119A53D5-C5ED-400E-8BDE-390687B84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" y="2523"/>
              <a:ext cx="1179" cy="408"/>
            </a:xfrm>
            <a:custGeom>
              <a:avLst/>
              <a:gdLst>
                <a:gd name="T0" fmla="*/ 0 w 1179"/>
                <a:gd name="T1" fmla="*/ 408 h 408"/>
                <a:gd name="T2" fmla="*/ 590 w 1179"/>
                <a:gd name="T3" fmla="*/ 408 h 408"/>
                <a:gd name="T4" fmla="*/ 590 w 1179"/>
                <a:gd name="T5" fmla="*/ 0 h 408"/>
                <a:gd name="T6" fmla="*/ 1179 w 1179"/>
                <a:gd name="T7" fmla="*/ 0 h 4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79"/>
                <a:gd name="T13" fmla="*/ 0 h 408"/>
                <a:gd name="T14" fmla="*/ 1179 w 1179"/>
                <a:gd name="T15" fmla="*/ 408 h 4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79" h="408">
                  <a:moveTo>
                    <a:pt x="0" y="408"/>
                  </a:moveTo>
                  <a:lnTo>
                    <a:pt x="590" y="408"/>
                  </a:lnTo>
                  <a:lnTo>
                    <a:pt x="590" y="0"/>
                  </a:lnTo>
                  <a:lnTo>
                    <a:pt x="1179" y="0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9" name="Text Box 25">
              <a:extLst>
                <a:ext uri="{FF2B5EF4-FFF2-40B4-BE49-F238E27FC236}">
                  <a16:creationId xmlns:a16="http://schemas.microsoft.com/office/drawing/2014/main" id="{A1624368-3326-4185-BBEF-AB5A4F04E9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2" y="2783"/>
              <a:ext cx="192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3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s</a:t>
              </a:r>
            </a:p>
          </p:txBody>
        </p:sp>
        <p:sp>
          <p:nvSpPr>
            <p:cNvPr id="40" name="Text Box 26">
              <a:extLst>
                <a:ext uri="{FF2B5EF4-FFF2-40B4-BE49-F238E27FC236}">
                  <a16:creationId xmlns:a16="http://schemas.microsoft.com/office/drawing/2014/main" id="{3670D491-47D1-4CDE-9DFE-0989446163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7" y="2932"/>
              <a:ext cx="199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3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0</a:t>
              </a:r>
            </a:p>
          </p:txBody>
        </p:sp>
        <p:sp>
          <p:nvSpPr>
            <p:cNvPr id="41" name="Text Box 27">
              <a:extLst>
                <a:ext uri="{FF2B5EF4-FFF2-40B4-BE49-F238E27FC236}">
                  <a16:creationId xmlns:a16="http://schemas.microsoft.com/office/drawing/2014/main" id="{F1FC5D7F-5F0E-4709-AE60-8BBC7F9AE0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6" y="2428"/>
              <a:ext cx="199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3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</a:p>
          </p:txBody>
        </p:sp>
      </p:grpSp>
      <p:sp>
        <p:nvSpPr>
          <p:cNvPr id="43" name="Text Box 43">
            <a:extLst>
              <a:ext uri="{FF2B5EF4-FFF2-40B4-BE49-F238E27FC236}">
                <a16:creationId xmlns:a16="http://schemas.microsoft.com/office/drawing/2014/main" id="{298ADD50-3B77-49E7-8F05-30C13B37B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4091" y="3061494"/>
            <a:ext cx="2619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3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f</a:t>
            </a:r>
          </a:p>
        </p:txBody>
      </p:sp>
      <p:grpSp>
        <p:nvGrpSpPr>
          <p:cNvPr id="44" name="그룹 45">
            <a:extLst>
              <a:ext uri="{FF2B5EF4-FFF2-40B4-BE49-F238E27FC236}">
                <a16:creationId xmlns:a16="http://schemas.microsoft.com/office/drawing/2014/main" id="{24AB477E-47FF-4F4A-BACF-BBA0A935EB21}"/>
              </a:ext>
            </a:extLst>
          </p:cNvPr>
          <p:cNvGrpSpPr>
            <a:grpSpLocks/>
          </p:cNvGrpSpPr>
          <p:nvPr/>
        </p:nvGrpSpPr>
        <p:grpSpPr bwMode="auto">
          <a:xfrm>
            <a:off x="1994716" y="4302919"/>
            <a:ext cx="3821113" cy="1512887"/>
            <a:chOff x="1393810" y="4643446"/>
            <a:chExt cx="3821132" cy="1512887"/>
          </a:xfrm>
        </p:grpSpPr>
        <p:sp>
          <p:nvSpPr>
            <p:cNvPr id="45" name="Rectangle 40">
              <a:extLst>
                <a:ext uri="{FF2B5EF4-FFF2-40B4-BE49-F238E27FC236}">
                  <a16:creationId xmlns:a16="http://schemas.microsoft.com/office/drawing/2014/main" id="{A42D90A3-0FFF-42B7-BC89-0E75184A2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3810" y="4643446"/>
              <a:ext cx="3749694" cy="1512887"/>
            </a:xfrm>
            <a:prstGeom prst="rect">
              <a:avLst/>
            </a:prstGeom>
            <a:solidFill>
              <a:srgbClr val="91BB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3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" name="Text Box 4">
              <a:extLst>
                <a:ext uri="{FF2B5EF4-FFF2-40B4-BE49-F238E27FC236}">
                  <a16:creationId xmlns:a16="http://schemas.microsoft.com/office/drawing/2014/main" id="{173F25D5-5E60-49C7-9326-90291D9DBC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8612" y="5294321"/>
              <a:ext cx="41372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3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굴림" panose="020B0600000101010101" pitchFamily="50" charset="-127"/>
                </a:rPr>
                <a:t>…</a:t>
              </a:r>
              <a:endParaRPr kumimoji="1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7" name="Oval 5">
              <a:extLst>
                <a:ext uri="{FF2B5EF4-FFF2-40B4-BE49-F238E27FC236}">
                  <a16:creationId xmlns:a16="http://schemas.microsoft.com/office/drawing/2014/main" id="{C044C7C0-575A-4319-A3E8-DD85C8FD3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3478" y="4859346"/>
              <a:ext cx="897454" cy="838200"/>
            </a:xfrm>
            <a:prstGeom prst="ellipse">
              <a:avLst/>
            </a:prstGeom>
            <a:solidFill>
              <a:srgbClr val="91BBB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3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48" name="AutoShape 6">
              <a:extLst>
                <a:ext uri="{FF2B5EF4-FFF2-40B4-BE49-F238E27FC236}">
                  <a16:creationId xmlns:a16="http://schemas.microsoft.com/office/drawing/2014/main" id="{0CC15556-379B-4448-98B0-7B0B2776310F}"/>
                </a:ext>
              </a:extLst>
            </p:cNvPr>
            <p:cNvCxnSpPr>
              <a:cxnSpLocks noChangeShapeType="1"/>
              <a:stCxn id="51" idx="3"/>
              <a:endCxn id="47" idx="2"/>
            </p:cNvCxnSpPr>
            <p:nvPr/>
          </p:nvCxnSpPr>
          <p:spPr bwMode="auto">
            <a:xfrm>
              <a:off x="1926872" y="4827596"/>
              <a:ext cx="1196606" cy="4508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AutoShape 7">
              <a:extLst>
                <a:ext uri="{FF2B5EF4-FFF2-40B4-BE49-F238E27FC236}">
                  <a16:creationId xmlns:a16="http://schemas.microsoft.com/office/drawing/2014/main" id="{4CA79F5C-41EC-4CB7-937A-3E44F8E31773}"/>
                </a:ext>
              </a:extLst>
            </p:cNvPr>
            <p:cNvCxnSpPr>
              <a:cxnSpLocks noChangeShapeType="1"/>
              <a:stCxn id="52" idx="3"/>
              <a:endCxn id="47" idx="2"/>
            </p:cNvCxnSpPr>
            <p:nvPr/>
          </p:nvCxnSpPr>
          <p:spPr bwMode="auto">
            <a:xfrm>
              <a:off x="1944376" y="5214946"/>
              <a:ext cx="1179102" cy="635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AutoShape 8">
              <a:extLst>
                <a:ext uri="{FF2B5EF4-FFF2-40B4-BE49-F238E27FC236}">
                  <a16:creationId xmlns:a16="http://schemas.microsoft.com/office/drawing/2014/main" id="{1706CF05-F8C2-4D9B-AAB0-C409ACEA6F38}"/>
                </a:ext>
              </a:extLst>
            </p:cNvPr>
            <p:cNvCxnSpPr>
              <a:cxnSpLocks noChangeShapeType="1"/>
              <a:stCxn id="53" idx="3"/>
              <a:endCxn id="47" idx="2"/>
            </p:cNvCxnSpPr>
            <p:nvPr/>
          </p:nvCxnSpPr>
          <p:spPr bwMode="auto">
            <a:xfrm flipV="1">
              <a:off x="1926872" y="5278446"/>
              <a:ext cx="1196606" cy="58896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" name="Text Box 9">
              <a:extLst>
                <a:ext uri="{FF2B5EF4-FFF2-40B4-BE49-F238E27FC236}">
                  <a16:creationId xmlns:a16="http://schemas.microsoft.com/office/drawing/2014/main" id="{B30D8344-DFC7-46D5-847C-AD1276F248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0203" y="4643446"/>
              <a:ext cx="386669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3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x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52" name="Text Box 10">
              <a:extLst>
                <a:ext uri="{FF2B5EF4-FFF2-40B4-BE49-F238E27FC236}">
                  <a16:creationId xmlns:a16="http://schemas.microsoft.com/office/drawing/2014/main" id="{1C101A31-8757-4E6A-9881-211362EF3D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7707" y="5030796"/>
              <a:ext cx="386669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3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x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</a:p>
          </p:txBody>
        </p:sp>
        <p:sp>
          <p:nvSpPr>
            <p:cNvPr id="53" name="Text Box 11">
              <a:extLst>
                <a:ext uri="{FF2B5EF4-FFF2-40B4-BE49-F238E27FC236}">
                  <a16:creationId xmlns:a16="http://schemas.microsoft.com/office/drawing/2014/main" id="{43EA9AFF-FDF4-42D0-80A6-32424EA916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8612" y="5683258"/>
              <a:ext cx="38826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3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x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</a:t>
              </a:r>
            </a:p>
          </p:txBody>
        </p:sp>
        <p:sp>
          <p:nvSpPr>
            <p:cNvPr id="54" name="Line 13">
              <a:extLst>
                <a:ext uri="{FF2B5EF4-FFF2-40B4-BE49-F238E27FC236}">
                  <a16:creationId xmlns:a16="http://schemas.microsoft.com/office/drawing/2014/main" id="{4EE70D67-883E-47E9-A12C-525D595C21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0932" y="5286388"/>
              <a:ext cx="1051134" cy="47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5" name="Text Box 14">
              <a:extLst>
                <a:ext uri="{FF2B5EF4-FFF2-40B4-BE49-F238E27FC236}">
                  <a16:creationId xmlns:a16="http://schemas.microsoft.com/office/drawing/2014/main" id="{E4C6E95E-4BC3-4313-8BBC-8C49638F3C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3725" y="5078421"/>
              <a:ext cx="402581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3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굴림" panose="020B0600000101010101" pitchFamily="50" charset="-127"/>
                </a:rPr>
                <a:t>å</a:t>
              </a:r>
              <a:endParaRPr kumimoji="1" lang="en-US" altLang="ko-KR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6" name="Text Box 15">
              <a:extLst>
                <a:ext uri="{FF2B5EF4-FFF2-40B4-BE49-F238E27FC236}">
                  <a16:creationId xmlns:a16="http://schemas.microsoft.com/office/drawing/2014/main" id="{F80CDB75-DABA-4D48-8314-81182E170B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584" y="5053021"/>
              <a:ext cx="307108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3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f</a:t>
              </a:r>
            </a:p>
          </p:txBody>
        </p:sp>
        <p:sp>
          <p:nvSpPr>
            <p:cNvPr id="57" name="Line 16">
              <a:extLst>
                <a:ext uri="{FF2B5EF4-FFF2-40B4-BE49-F238E27FC236}">
                  <a16:creationId xmlns:a16="http://schemas.microsoft.com/office/drawing/2014/main" id="{037D9066-2A15-4BBA-B50A-724DF7742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7212" y="4886333"/>
              <a:ext cx="0" cy="8382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8" name="Text Box 17">
              <a:extLst>
                <a:ext uri="{FF2B5EF4-FFF2-40B4-BE49-F238E27FC236}">
                  <a16:creationId xmlns:a16="http://schemas.microsoft.com/office/drawing/2014/main" id="{AA1957AA-7C3B-4C76-B017-EB968170F7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4913" y="4706946"/>
              <a:ext cx="443953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3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w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59" name="Text Box 18">
              <a:extLst>
                <a:ext uri="{FF2B5EF4-FFF2-40B4-BE49-F238E27FC236}">
                  <a16:creationId xmlns:a16="http://schemas.microsoft.com/office/drawing/2014/main" id="{463407AE-D061-4995-BC6B-6F33CBA210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0769" y="5159383"/>
              <a:ext cx="443953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3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w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</a:p>
          </p:txBody>
        </p:sp>
        <p:sp>
          <p:nvSpPr>
            <p:cNvPr id="60" name="Text Box 19">
              <a:extLst>
                <a:ext uri="{FF2B5EF4-FFF2-40B4-BE49-F238E27FC236}">
                  <a16:creationId xmlns:a16="http://schemas.microsoft.com/office/drawing/2014/main" id="{F7E31BA4-4998-4E10-A977-8F0A0F1D9D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6314" y="5435608"/>
              <a:ext cx="44554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3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w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n</a:t>
              </a:r>
            </a:p>
          </p:txBody>
        </p:sp>
        <p:sp>
          <p:nvSpPr>
            <p:cNvPr id="61" name="Text Box 45">
              <a:extLst>
                <a:ext uri="{FF2B5EF4-FFF2-40B4-BE49-F238E27FC236}">
                  <a16:creationId xmlns:a16="http://schemas.microsoft.com/office/drawing/2014/main" id="{C401F15A-C04E-431E-B329-9A1C41E20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1330" y="4919675"/>
              <a:ext cx="963612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3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y = f(s)</a:t>
              </a:r>
            </a:p>
          </p:txBody>
        </p:sp>
      </p:grpSp>
      <p:graphicFrame>
        <p:nvGraphicFramePr>
          <p:cNvPr id="62" name="Object 2">
            <a:extLst>
              <a:ext uri="{FF2B5EF4-FFF2-40B4-BE49-F238E27FC236}">
                <a16:creationId xmlns:a16="http://schemas.microsoft.com/office/drawing/2014/main" id="{1E8F8710-A2C4-4AEF-BAC0-E8E07011EC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5667"/>
              </p:ext>
            </p:extLst>
          </p:nvPr>
        </p:nvGraphicFramePr>
        <p:xfrm>
          <a:off x="6030141" y="4374356"/>
          <a:ext cx="22399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수식" r:id="rId4" imgW="1244600" imgH="635000" progId="Equation.3">
                  <p:embed/>
                </p:oleObj>
              </mc:Choice>
              <mc:Fallback>
                <p:oleObj name="수식" r:id="rId4" imgW="1244600" imgH="635000" progId="Equation.3">
                  <p:embed/>
                  <p:pic>
                    <p:nvPicPr>
                      <p:cNvPr id="18442" name="Object 2">
                        <a:extLst>
                          <a:ext uri="{FF2B5EF4-FFF2-40B4-BE49-F238E27FC236}">
                            <a16:creationId xmlns:a16="http://schemas.microsoft.com/office/drawing/2014/main" id="{EBFBE00D-B5DD-4BCD-B590-C8B7504E40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0141" y="4374356"/>
                        <a:ext cx="22399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7561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C570F4-0BD7-43CB-A30E-024E250E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B1812248-263D-4155-808C-3DF34D10A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079" y="1357312"/>
            <a:ext cx="5543550" cy="471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083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59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163" indent="-3397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363" indent="-339725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itchFamily="18" charset="2"/>
              <a:buChar char="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563" indent="-339725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itchFamily="18" charset="2"/>
              <a:buChar char="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763" indent="-339725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itchFamily="18" charset="2"/>
              <a:buChar char="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509963" indent="-339725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itchFamily="18" charset="2"/>
              <a:buChar char="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1BBB6"/>
              </a:buClr>
              <a:buSzPct val="80000"/>
              <a:buNone/>
              <a:tabLst/>
              <a:defRPr/>
            </a:pPr>
            <a:r>
              <a:rPr kumimoji="1" lang="en-US" altLang="ko-K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t>- Brain</a:t>
            </a:r>
            <a:r>
              <a:rPr lang="ko-KR" altLang="en-US" kern="0" dirty="0">
                <a:solidFill>
                  <a:srgbClr val="000000"/>
                </a:solidFill>
                <a:latin typeface="굴림"/>
                <a:ea typeface="굴림"/>
              </a:rPr>
              <a:t>의 간단한 수학 모델</a:t>
            </a:r>
            <a:endParaRPr kumimoji="1" lang="en-US" altLang="ko-KR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669925" marR="0" lvl="1" indent="-325438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98779"/>
              </a:buClr>
              <a:buSzPct val="60000"/>
              <a:buFont typeface="Wingdings 2" panose="05020102010507070707" pitchFamily="18" charset="2"/>
              <a:buChar char=""/>
              <a:tabLst/>
              <a:defRPr/>
            </a:pPr>
            <a:r>
              <a:rPr kumimoji="1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</a:rPr>
              <a:t>Brain</a:t>
            </a: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</a:rPr>
              <a:t>은 </a:t>
            </a:r>
            <a:r>
              <a:rPr kumimoji="1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</a:rPr>
              <a:t>neuron</a:t>
            </a: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</a:rPr>
              <a:t>들의 네트워크</a:t>
            </a:r>
            <a:endParaRPr kumimoji="1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</a:endParaRPr>
          </a:p>
          <a:p>
            <a:pPr marL="669925" marR="0" lvl="1" indent="-325438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98779"/>
              </a:buClr>
              <a:buSzPct val="60000"/>
              <a:buFont typeface="Wingdings 2" panose="05020102010507070707" pitchFamily="18" charset="2"/>
              <a:buChar char=""/>
              <a:tabLst/>
              <a:defRPr/>
            </a:pPr>
            <a:endParaRPr kumimoji="1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</a:endParaRPr>
          </a:p>
          <a:p>
            <a:pPr marL="669925" marR="0" lvl="1" indent="-325438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98779"/>
              </a:buClr>
              <a:buSzPct val="60000"/>
              <a:buFont typeface="Wingdings 2" panose="05020102010507070707" pitchFamily="18" charset="2"/>
              <a:buChar char=""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</a:rPr>
              <a:t>인공적인 뉴런들을 단순히 연결한 것이 인공 신경망</a:t>
            </a:r>
            <a:endParaRPr kumimoji="1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</a:endParaRP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287E2605-9E1F-47D8-ABC4-F91C1D952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914" y="1573213"/>
            <a:ext cx="350202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  <p:grpSp>
        <p:nvGrpSpPr>
          <p:cNvPr id="53" name="그룹 98">
            <a:extLst>
              <a:ext uri="{FF2B5EF4-FFF2-40B4-BE49-F238E27FC236}">
                <a16:creationId xmlns:a16="http://schemas.microsoft.com/office/drawing/2014/main" id="{6E4B7E38-8E44-40A3-A6A0-7D4ADEA32230}"/>
              </a:ext>
            </a:extLst>
          </p:cNvPr>
          <p:cNvGrpSpPr>
            <a:grpSpLocks/>
          </p:cNvGrpSpPr>
          <p:nvPr/>
        </p:nvGrpSpPr>
        <p:grpSpPr bwMode="auto">
          <a:xfrm>
            <a:off x="1576025" y="3713956"/>
            <a:ext cx="4100512" cy="2209800"/>
            <a:chOff x="2079575" y="1935163"/>
            <a:chExt cx="4099470" cy="2210296"/>
          </a:xfrm>
        </p:grpSpPr>
        <p:sp>
          <p:nvSpPr>
            <p:cNvPr id="54" name="Text Box 64">
              <a:extLst>
                <a:ext uri="{FF2B5EF4-FFF2-40B4-BE49-F238E27FC236}">
                  <a16:creationId xmlns:a16="http://schemas.microsoft.com/office/drawing/2014/main" id="{109C4B81-0354-4369-A78E-108F81E030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9575" y="2976566"/>
              <a:ext cx="412750" cy="366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굴림" panose="020B0600000101010101" pitchFamily="50" charset="-127"/>
                </a:rPr>
                <a:t>…</a:t>
              </a:r>
              <a:endParaRPr kumimoji="1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5" name="Oval 66">
              <a:extLst>
                <a:ext uri="{FF2B5EF4-FFF2-40B4-BE49-F238E27FC236}">
                  <a16:creationId xmlns:a16="http://schemas.microsoft.com/office/drawing/2014/main" id="{11EEDF45-366E-4E79-8E3B-50A00BA4D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0675" y="2414586"/>
              <a:ext cx="303213" cy="295274"/>
            </a:xfrm>
            <a:prstGeom prst="ellipse">
              <a:avLst/>
            </a:prstGeom>
            <a:solidFill>
              <a:srgbClr val="91BBB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6" name="Oval 67">
              <a:extLst>
                <a:ext uri="{FF2B5EF4-FFF2-40B4-BE49-F238E27FC236}">
                  <a16:creationId xmlns:a16="http://schemas.microsoft.com/office/drawing/2014/main" id="{818941B1-D35D-452F-88E2-16B186E26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0675" y="3281363"/>
              <a:ext cx="303213" cy="295274"/>
            </a:xfrm>
            <a:prstGeom prst="ellipse">
              <a:avLst/>
            </a:prstGeom>
            <a:solidFill>
              <a:srgbClr val="91BBB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7" name="Text Box 68">
              <a:extLst>
                <a:ext uri="{FF2B5EF4-FFF2-40B4-BE49-F238E27FC236}">
                  <a16:creationId xmlns:a16="http://schemas.microsoft.com/office/drawing/2014/main" id="{708B2AB0-51EB-4493-ABB1-B85A8ADF3A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5729" y="2705299"/>
              <a:ext cx="412750" cy="366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굴림" panose="020B0600000101010101" pitchFamily="50" charset="-127"/>
                </a:rPr>
                <a:t>…</a:t>
              </a:r>
              <a:endParaRPr kumimoji="1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8" name="Oval 69">
              <a:extLst>
                <a:ext uri="{FF2B5EF4-FFF2-40B4-BE49-F238E27FC236}">
                  <a16:creationId xmlns:a16="http://schemas.microsoft.com/office/drawing/2014/main" id="{D64F5842-0CF6-4AFF-9DF5-4B9A3F979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7175" y="1935163"/>
              <a:ext cx="303213" cy="295274"/>
            </a:xfrm>
            <a:prstGeom prst="ellipse">
              <a:avLst/>
            </a:prstGeom>
            <a:solidFill>
              <a:srgbClr val="91BBB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9" name="Oval 70">
              <a:extLst>
                <a:ext uri="{FF2B5EF4-FFF2-40B4-BE49-F238E27FC236}">
                  <a16:creationId xmlns:a16="http://schemas.microsoft.com/office/drawing/2014/main" id="{D51B4F72-BD34-403D-B53A-5D0CFE3F2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7175" y="2414586"/>
              <a:ext cx="303213" cy="295274"/>
            </a:xfrm>
            <a:prstGeom prst="ellipse">
              <a:avLst/>
            </a:prstGeom>
            <a:solidFill>
              <a:srgbClr val="91BBB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0" name="Oval 71">
              <a:extLst>
                <a:ext uri="{FF2B5EF4-FFF2-40B4-BE49-F238E27FC236}">
                  <a16:creationId xmlns:a16="http://schemas.microsoft.com/office/drawing/2014/main" id="{4A50CEE7-4F37-4D51-9BA4-54AB26374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6692" y="3850185"/>
              <a:ext cx="303213" cy="295274"/>
            </a:xfrm>
            <a:prstGeom prst="ellipse">
              <a:avLst/>
            </a:prstGeom>
            <a:solidFill>
              <a:srgbClr val="91BBB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61" name="Text Box 72">
              <a:extLst>
                <a:ext uri="{FF2B5EF4-FFF2-40B4-BE49-F238E27FC236}">
                  <a16:creationId xmlns:a16="http://schemas.microsoft.com/office/drawing/2014/main" id="{310BC28D-9FFF-4EFF-B062-F68F5E724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9865" y="2705299"/>
              <a:ext cx="412750" cy="366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굴림" panose="020B0600000101010101" pitchFamily="50" charset="-127"/>
                </a:rPr>
                <a:t>…</a:t>
              </a:r>
              <a:endParaRPr kumimoji="1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62" name="AutoShape 74">
              <a:extLst>
                <a:ext uri="{FF2B5EF4-FFF2-40B4-BE49-F238E27FC236}">
                  <a16:creationId xmlns:a16="http://schemas.microsoft.com/office/drawing/2014/main" id="{4B04C526-7177-45E9-85E8-3F7D70308356}"/>
                </a:ext>
              </a:extLst>
            </p:cNvPr>
            <p:cNvCxnSpPr>
              <a:cxnSpLocks noChangeShapeType="1"/>
              <a:endCxn id="55" idx="2"/>
            </p:cNvCxnSpPr>
            <p:nvPr/>
          </p:nvCxnSpPr>
          <p:spPr bwMode="auto">
            <a:xfrm>
              <a:off x="2384375" y="2082800"/>
              <a:ext cx="876300" cy="47942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" name="AutoShape 75">
              <a:extLst>
                <a:ext uri="{FF2B5EF4-FFF2-40B4-BE49-F238E27FC236}">
                  <a16:creationId xmlns:a16="http://schemas.microsoft.com/office/drawing/2014/main" id="{E79F2E44-AA26-4EB3-95D7-A8E8EC8820B8}"/>
                </a:ext>
              </a:extLst>
            </p:cNvPr>
            <p:cNvCxnSpPr>
              <a:cxnSpLocks noChangeShapeType="1"/>
              <a:stCxn id="75" idx="1"/>
              <a:endCxn id="56" idx="2"/>
            </p:cNvCxnSpPr>
            <p:nvPr/>
          </p:nvCxnSpPr>
          <p:spPr bwMode="auto">
            <a:xfrm rot="16200000" flipH="1">
              <a:off x="2385961" y="2554286"/>
              <a:ext cx="866777" cy="8826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AutoShape 76">
              <a:extLst>
                <a:ext uri="{FF2B5EF4-FFF2-40B4-BE49-F238E27FC236}">
                  <a16:creationId xmlns:a16="http://schemas.microsoft.com/office/drawing/2014/main" id="{DE7201EB-7103-40A2-B983-8909269A9EF8}"/>
                </a:ext>
              </a:extLst>
            </p:cNvPr>
            <p:cNvCxnSpPr>
              <a:cxnSpLocks noChangeShapeType="1"/>
              <a:stCxn id="75" idx="1"/>
              <a:endCxn id="55" idx="2"/>
            </p:cNvCxnSpPr>
            <p:nvPr/>
          </p:nvCxnSpPr>
          <p:spPr bwMode="auto">
            <a:xfrm rot="5400000" flipH="1" flipV="1">
              <a:off x="2819350" y="2120898"/>
              <a:ext cx="1588" cy="8826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" name="AutoShape 78">
              <a:extLst>
                <a:ext uri="{FF2B5EF4-FFF2-40B4-BE49-F238E27FC236}">
                  <a16:creationId xmlns:a16="http://schemas.microsoft.com/office/drawing/2014/main" id="{2B1DEF27-F42E-433C-90C3-6DC3579FA96A}"/>
                </a:ext>
              </a:extLst>
            </p:cNvPr>
            <p:cNvCxnSpPr>
              <a:cxnSpLocks noChangeShapeType="1"/>
              <a:stCxn id="74" idx="1"/>
              <a:endCxn id="56" idx="2"/>
            </p:cNvCxnSpPr>
            <p:nvPr/>
          </p:nvCxnSpPr>
          <p:spPr bwMode="auto">
            <a:xfrm rot="16200000" flipH="1">
              <a:off x="2146250" y="2314575"/>
              <a:ext cx="1346200" cy="8826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AutoShape 79">
              <a:extLst>
                <a:ext uri="{FF2B5EF4-FFF2-40B4-BE49-F238E27FC236}">
                  <a16:creationId xmlns:a16="http://schemas.microsoft.com/office/drawing/2014/main" id="{A2D62A59-B6B0-4F3A-B9D0-67C10509E646}"/>
                </a:ext>
              </a:extLst>
            </p:cNvPr>
            <p:cNvCxnSpPr>
              <a:cxnSpLocks noChangeShapeType="1"/>
              <a:stCxn id="76" idx="1"/>
              <a:endCxn id="56" idx="2"/>
            </p:cNvCxnSpPr>
            <p:nvPr/>
          </p:nvCxnSpPr>
          <p:spPr bwMode="auto">
            <a:xfrm rot="5400000" flipH="1" flipV="1">
              <a:off x="2645518" y="3161508"/>
              <a:ext cx="347665" cy="8826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" name="AutoShape 80">
              <a:extLst>
                <a:ext uri="{FF2B5EF4-FFF2-40B4-BE49-F238E27FC236}">
                  <a16:creationId xmlns:a16="http://schemas.microsoft.com/office/drawing/2014/main" id="{098B5B91-C01E-48A9-86EB-CDDE08214DA1}"/>
                </a:ext>
              </a:extLst>
            </p:cNvPr>
            <p:cNvCxnSpPr>
              <a:cxnSpLocks noChangeShapeType="1"/>
              <a:stCxn id="76" idx="1"/>
              <a:endCxn id="55" idx="2"/>
            </p:cNvCxnSpPr>
            <p:nvPr/>
          </p:nvCxnSpPr>
          <p:spPr bwMode="auto">
            <a:xfrm rot="5400000" flipH="1" flipV="1">
              <a:off x="2212129" y="2728119"/>
              <a:ext cx="1214441" cy="8826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" name="AutoShape 85">
              <a:extLst>
                <a:ext uri="{FF2B5EF4-FFF2-40B4-BE49-F238E27FC236}">
                  <a16:creationId xmlns:a16="http://schemas.microsoft.com/office/drawing/2014/main" id="{6F4E6FC7-8151-4B53-B6A5-E3D0E3C1B83D}"/>
                </a:ext>
              </a:extLst>
            </p:cNvPr>
            <p:cNvCxnSpPr>
              <a:cxnSpLocks noChangeShapeType="1"/>
              <a:stCxn id="55" idx="6"/>
              <a:endCxn id="59" idx="2"/>
            </p:cNvCxnSpPr>
            <p:nvPr/>
          </p:nvCxnSpPr>
          <p:spPr bwMode="auto">
            <a:xfrm>
              <a:off x="3563888" y="2562223"/>
              <a:ext cx="903287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AutoShape 86">
              <a:extLst>
                <a:ext uri="{FF2B5EF4-FFF2-40B4-BE49-F238E27FC236}">
                  <a16:creationId xmlns:a16="http://schemas.microsoft.com/office/drawing/2014/main" id="{189637A4-18FF-4086-87DC-D2D18FFF1045}"/>
                </a:ext>
              </a:extLst>
            </p:cNvPr>
            <p:cNvCxnSpPr>
              <a:cxnSpLocks noChangeShapeType="1"/>
              <a:stCxn id="55" idx="6"/>
              <a:endCxn id="58" idx="2"/>
            </p:cNvCxnSpPr>
            <p:nvPr/>
          </p:nvCxnSpPr>
          <p:spPr bwMode="auto">
            <a:xfrm flipV="1">
              <a:off x="3563888" y="2082800"/>
              <a:ext cx="903287" cy="47942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AutoShape 87">
              <a:extLst>
                <a:ext uri="{FF2B5EF4-FFF2-40B4-BE49-F238E27FC236}">
                  <a16:creationId xmlns:a16="http://schemas.microsoft.com/office/drawing/2014/main" id="{44A639F7-424D-4788-9153-AD88065F7AF8}"/>
                </a:ext>
              </a:extLst>
            </p:cNvPr>
            <p:cNvCxnSpPr>
              <a:cxnSpLocks noChangeShapeType="1"/>
              <a:stCxn id="55" idx="6"/>
              <a:endCxn id="60" idx="2"/>
            </p:cNvCxnSpPr>
            <p:nvPr/>
          </p:nvCxnSpPr>
          <p:spPr bwMode="auto">
            <a:xfrm>
              <a:off x="3563888" y="2562223"/>
              <a:ext cx="932804" cy="143559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AutoShape 88">
              <a:extLst>
                <a:ext uri="{FF2B5EF4-FFF2-40B4-BE49-F238E27FC236}">
                  <a16:creationId xmlns:a16="http://schemas.microsoft.com/office/drawing/2014/main" id="{7FCFE2F0-04F5-45C7-ADA9-F10582C9A51F}"/>
                </a:ext>
              </a:extLst>
            </p:cNvPr>
            <p:cNvCxnSpPr>
              <a:cxnSpLocks noChangeShapeType="1"/>
              <a:stCxn id="56" idx="6"/>
              <a:endCxn id="60" idx="2"/>
            </p:cNvCxnSpPr>
            <p:nvPr/>
          </p:nvCxnSpPr>
          <p:spPr bwMode="auto">
            <a:xfrm>
              <a:off x="3563888" y="3429000"/>
              <a:ext cx="932804" cy="56882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AutoShape 89">
              <a:extLst>
                <a:ext uri="{FF2B5EF4-FFF2-40B4-BE49-F238E27FC236}">
                  <a16:creationId xmlns:a16="http://schemas.microsoft.com/office/drawing/2014/main" id="{6728AA3F-F6D5-4D52-8104-C4FC7C09CB3D}"/>
                </a:ext>
              </a:extLst>
            </p:cNvPr>
            <p:cNvCxnSpPr>
              <a:cxnSpLocks noChangeShapeType="1"/>
              <a:stCxn id="56" idx="6"/>
              <a:endCxn id="59" idx="2"/>
            </p:cNvCxnSpPr>
            <p:nvPr/>
          </p:nvCxnSpPr>
          <p:spPr bwMode="auto">
            <a:xfrm flipV="1">
              <a:off x="3563888" y="2562223"/>
              <a:ext cx="903287" cy="86677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" name="AutoShape 90">
              <a:extLst>
                <a:ext uri="{FF2B5EF4-FFF2-40B4-BE49-F238E27FC236}">
                  <a16:creationId xmlns:a16="http://schemas.microsoft.com/office/drawing/2014/main" id="{34BE8234-9B84-451E-B235-533F26384115}"/>
                </a:ext>
              </a:extLst>
            </p:cNvPr>
            <p:cNvCxnSpPr>
              <a:cxnSpLocks noChangeShapeType="1"/>
              <a:stCxn id="56" idx="6"/>
              <a:endCxn id="58" idx="2"/>
            </p:cNvCxnSpPr>
            <p:nvPr/>
          </p:nvCxnSpPr>
          <p:spPr bwMode="auto">
            <a:xfrm flipV="1">
              <a:off x="3563888" y="2082800"/>
              <a:ext cx="903287" cy="13462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" name="Line 91">
              <a:extLst>
                <a:ext uri="{FF2B5EF4-FFF2-40B4-BE49-F238E27FC236}">
                  <a16:creationId xmlns:a16="http://schemas.microsoft.com/office/drawing/2014/main" id="{1638B440-3649-497C-9C42-025FA66CB8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1013" y="2082800"/>
              <a:ext cx="2270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5" name="Line 92">
              <a:extLst>
                <a:ext uri="{FF2B5EF4-FFF2-40B4-BE49-F238E27FC236}">
                  <a16:creationId xmlns:a16="http://schemas.microsoft.com/office/drawing/2014/main" id="{8F29DB7F-B419-4EAA-AB62-A4DD33A05A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1013" y="2562223"/>
              <a:ext cx="2270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6" name="Line 93">
              <a:extLst>
                <a:ext uri="{FF2B5EF4-FFF2-40B4-BE49-F238E27FC236}">
                  <a16:creationId xmlns:a16="http://schemas.microsoft.com/office/drawing/2014/main" id="{B5620E2E-117B-4AE1-B0BC-C26C0A9C57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1013" y="3776665"/>
              <a:ext cx="2270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7" name="Oval 105">
              <a:extLst>
                <a:ext uri="{FF2B5EF4-FFF2-40B4-BE49-F238E27FC236}">
                  <a16:creationId xmlns:a16="http://schemas.microsoft.com/office/drawing/2014/main" id="{171251FD-97CF-44DA-88FA-469F3C101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3513" y="2258767"/>
              <a:ext cx="303212" cy="295274"/>
            </a:xfrm>
            <a:prstGeom prst="ellipse">
              <a:avLst/>
            </a:prstGeom>
            <a:solidFill>
              <a:srgbClr val="91BBB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8" name="Oval 106">
              <a:extLst>
                <a:ext uri="{FF2B5EF4-FFF2-40B4-BE49-F238E27FC236}">
                  <a16:creationId xmlns:a16="http://schemas.microsoft.com/office/drawing/2014/main" id="{7A8C2240-E050-4135-AD96-C6F12666E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3513" y="2762823"/>
              <a:ext cx="303212" cy="295274"/>
            </a:xfrm>
            <a:prstGeom prst="ellipse">
              <a:avLst/>
            </a:prstGeom>
            <a:solidFill>
              <a:srgbClr val="91BBB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79" name="Oval 107">
              <a:extLst>
                <a:ext uri="{FF2B5EF4-FFF2-40B4-BE49-F238E27FC236}">
                  <a16:creationId xmlns:a16="http://schemas.microsoft.com/office/drawing/2014/main" id="{6F044EED-262D-4C6F-82E6-2AD22C7B3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3513" y="3490145"/>
              <a:ext cx="303212" cy="295274"/>
            </a:xfrm>
            <a:prstGeom prst="ellipse">
              <a:avLst/>
            </a:prstGeom>
            <a:solidFill>
              <a:srgbClr val="91BBB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0" name="Text Box 108">
              <a:extLst>
                <a:ext uri="{FF2B5EF4-FFF2-40B4-BE49-F238E27FC236}">
                  <a16:creationId xmlns:a16="http://schemas.microsoft.com/office/drawing/2014/main" id="{6DA4286B-7E36-48D8-8CBE-4F86B597C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9283" y="3051426"/>
              <a:ext cx="412750" cy="366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굴림" panose="020B0600000101010101" pitchFamily="50" charset="-127"/>
                </a:rPr>
                <a:t>…</a:t>
              </a:r>
              <a:endParaRPr kumimoji="1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81" name="AutoShape 109">
              <a:extLst>
                <a:ext uri="{FF2B5EF4-FFF2-40B4-BE49-F238E27FC236}">
                  <a16:creationId xmlns:a16="http://schemas.microsoft.com/office/drawing/2014/main" id="{B992B6DE-1AE9-4863-B344-128F738189C1}"/>
                </a:ext>
              </a:extLst>
            </p:cNvPr>
            <p:cNvCxnSpPr>
              <a:cxnSpLocks noChangeShapeType="1"/>
              <a:stCxn id="58" idx="6"/>
              <a:endCxn id="77" idx="2"/>
            </p:cNvCxnSpPr>
            <p:nvPr/>
          </p:nvCxnSpPr>
          <p:spPr bwMode="auto">
            <a:xfrm>
              <a:off x="4770388" y="2082800"/>
              <a:ext cx="873125" cy="32360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AutoShape 110">
              <a:extLst>
                <a:ext uri="{FF2B5EF4-FFF2-40B4-BE49-F238E27FC236}">
                  <a16:creationId xmlns:a16="http://schemas.microsoft.com/office/drawing/2014/main" id="{925C89CE-031C-4842-9DF7-DE354BFF8002}"/>
                </a:ext>
              </a:extLst>
            </p:cNvPr>
            <p:cNvCxnSpPr>
              <a:cxnSpLocks noChangeShapeType="1"/>
              <a:stCxn id="58" idx="6"/>
              <a:endCxn id="78" idx="2"/>
            </p:cNvCxnSpPr>
            <p:nvPr/>
          </p:nvCxnSpPr>
          <p:spPr bwMode="auto">
            <a:xfrm>
              <a:off x="4770388" y="2082800"/>
              <a:ext cx="873125" cy="82766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AutoShape 111">
              <a:extLst>
                <a:ext uri="{FF2B5EF4-FFF2-40B4-BE49-F238E27FC236}">
                  <a16:creationId xmlns:a16="http://schemas.microsoft.com/office/drawing/2014/main" id="{C2CD7E71-495C-4CC6-90CC-F4122C0D0E2C}"/>
                </a:ext>
              </a:extLst>
            </p:cNvPr>
            <p:cNvCxnSpPr>
              <a:cxnSpLocks noChangeShapeType="1"/>
              <a:stCxn id="58" idx="6"/>
              <a:endCxn id="79" idx="2"/>
            </p:cNvCxnSpPr>
            <p:nvPr/>
          </p:nvCxnSpPr>
          <p:spPr bwMode="auto">
            <a:xfrm>
              <a:off x="4770388" y="2082800"/>
              <a:ext cx="873125" cy="155498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AutoShape 112">
              <a:extLst>
                <a:ext uri="{FF2B5EF4-FFF2-40B4-BE49-F238E27FC236}">
                  <a16:creationId xmlns:a16="http://schemas.microsoft.com/office/drawing/2014/main" id="{992FBDBA-2A45-447C-BAA0-974CCC047A1C}"/>
                </a:ext>
              </a:extLst>
            </p:cNvPr>
            <p:cNvCxnSpPr>
              <a:cxnSpLocks noChangeShapeType="1"/>
              <a:stCxn id="59" idx="6"/>
              <a:endCxn id="78" idx="2"/>
            </p:cNvCxnSpPr>
            <p:nvPr/>
          </p:nvCxnSpPr>
          <p:spPr bwMode="auto">
            <a:xfrm>
              <a:off x="4770388" y="2562223"/>
              <a:ext cx="873125" cy="34823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AutoShape 113">
              <a:extLst>
                <a:ext uri="{FF2B5EF4-FFF2-40B4-BE49-F238E27FC236}">
                  <a16:creationId xmlns:a16="http://schemas.microsoft.com/office/drawing/2014/main" id="{72B9BC27-29AA-4841-B5EF-A5F99AC967E8}"/>
                </a:ext>
              </a:extLst>
            </p:cNvPr>
            <p:cNvCxnSpPr>
              <a:cxnSpLocks noChangeShapeType="1"/>
              <a:stCxn id="59" idx="6"/>
              <a:endCxn id="77" idx="2"/>
            </p:cNvCxnSpPr>
            <p:nvPr/>
          </p:nvCxnSpPr>
          <p:spPr bwMode="auto">
            <a:xfrm flipV="1">
              <a:off x="4770388" y="2406404"/>
              <a:ext cx="873125" cy="15581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AutoShape 114">
              <a:extLst>
                <a:ext uri="{FF2B5EF4-FFF2-40B4-BE49-F238E27FC236}">
                  <a16:creationId xmlns:a16="http://schemas.microsoft.com/office/drawing/2014/main" id="{5B97B81A-FC6F-4179-9A25-AA2CEB3517A8}"/>
                </a:ext>
              </a:extLst>
            </p:cNvPr>
            <p:cNvCxnSpPr>
              <a:cxnSpLocks noChangeShapeType="1"/>
              <a:stCxn id="59" idx="6"/>
              <a:endCxn id="79" idx="2"/>
            </p:cNvCxnSpPr>
            <p:nvPr/>
          </p:nvCxnSpPr>
          <p:spPr bwMode="auto">
            <a:xfrm>
              <a:off x="4770388" y="2562223"/>
              <a:ext cx="873125" cy="107555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" name="AutoShape 115">
              <a:extLst>
                <a:ext uri="{FF2B5EF4-FFF2-40B4-BE49-F238E27FC236}">
                  <a16:creationId xmlns:a16="http://schemas.microsoft.com/office/drawing/2014/main" id="{12E65A4D-86E8-4B01-9195-BF4C04EAB066}"/>
                </a:ext>
              </a:extLst>
            </p:cNvPr>
            <p:cNvCxnSpPr>
              <a:cxnSpLocks noChangeShapeType="1"/>
              <a:stCxn id="60" idx="6"/>
              <a:endCxn id="79" idx="2"/>
            </p:cNvCxnSpPr>
            <p:nvPr/>
          </p:nvCxnSpPr>
          <p:spPr bwMode="auto">
            <a:xfrm flipV="1">
              <a:off x="4799905" y="3637782"/>
              <a:ext cx="843608" cy="36004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" name="AutoShape 116">
              <a:extLst>
                <a:ext uri="{FF2B5EF4-FFF2-40B4-BE49-F238E27FC236}">
                  <a16:creationId xmlns:a16="http://schemas.microsoft.com/office/drawing/2014/main" id="{F9C8B819-97FF-46BC-B9B5-0BFC71096CA5}"/>
                </a:ext>
              </a:extLst>
            </p:cNvPr>
            <p:cNvCxnSpPr>
              <a:cxnSpLocks noChangeShapeType="1"/>
              <a:stCxn id="60" idx="6"/>
              <a:endCxn id="78" idx="2"/>
            </p:cNvCxnSpPr>
            <p:nvPr/>
          </p:nvCxnSpPr>
          <p:spPr bwMode="auto">
            <a:xfrm flipV="1">
              <a:off x="4799905" y="2910460"/>
              <a:ext cx="843608" cy="108736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" name="AutoShape 117">
              <a:extLst>
                <a:ext uri="{FF2B5EF4-FFF2-40B4-BE49-F238E27FC236}">
                  <a16:creationId xmlns:a16="http://schemas.microsoft.com/office/drawing/2014/main" id="{7D0202F8-D78F-413F-9A39-5EEFF859829C}"/>
                </a:ext>
              </a:extLst>
            </p:cNvPr>
            <p:cNvCxnSpPr>
              <a:cxnSpLocks noChangeShapeType="1"/>
              <a:stCxn id="60" idx="6"/>
              <a:endCxn id="77" idx="2"/>
            </p:cNvCxnSpPr>
            <p:nvPr/>
          </p:nvCxnSpPr>
          <p:spPr bwMode="auto">
            <a:xfrm flipV="1">
              <a:off x="4799905" y="2406404"/>
              <a:ext cx="843608" cy="159141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0" name="Line 118">
              <a:extLst>
                <a:ext uri="{FF2B5EF4-FFF2-40B4-BE49-F238E27FC236}">
                  <a16:creationId xmlns:a16="http://schemas.microsoft.com/office/drawing/2014/main" id="{2D90D07F-8E5A-4ECB-8803-FAED245B2F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52033" y="3634161"/>
              <a:ext cx="2270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91" name="Line 119">
              <a:extLst>
                <a:ext uri="{FF2B5EF4-FFF2-40B4-BE49-F238E27FC236}">
                  <a16:creationId xmlns:a16="http://schemas.microsoft.com/office/drawing/2014/main" id="{1866E285-C1D4-48AB-A406-4CB9CBA31F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8313" y="2914081"/>
              <a:ext cx="2270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92" name="Line 120">
              <a:extLst>
                <a:ext uri="{FF2B5EF4-FFF2-40B4-BE49-F238E27FC236}">
                  <a16:creationId xmlns:a16="http://schemas.microsoft.com/office/drawing/2014/main" id="{E122C725-8110-42AF-A9CD-40E64B1101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8313" y="2410025"/>
              <a:ext cx="2270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93" name="Oval 71">
              <a:extLst>
                <a:ext uri="{FF2B5EF4-FFF2-40B4-BE49-F238E27FC236}">
                  <a16:creationId xmlns:a16="http://schemas.microsoft.com/office/drawing/2014/main" id="{51975890-49C8-4976-AFFD-B8EB431DC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6692" y="3281363"/>
              <a:ext cx="303213" cy="295274"/>
            </a:xfrm>
            <a:prstGeom prst="ellipse">
              <a:avLst/>
            </a:prstGeom>
            <a:solidFill>
              <a:srgbClr val="91BBB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94" name="AutoShape 87">
              <a:extLst>
                <a:ext uri="{FF2B5EF4-FFF2-40B4-BE49-F238E27FC236}">
                  <a16:creationId xmlns:a16="http://schemas.microsoft.com/office/drawing/2014/main" id="{09CDFDDB-E3F9-4FF5-873C-E4534E873F15}"/>
                </a:ext>
              </a:extLst>
            </p:cNvPr>
            <p:cNvCxnSpPr>
              <a:cxnSpLocks noChangeShapeType="1"/>
              <a:stCxn id="56" idx="6"/>
              <a:endCxn id="93" idx="2"/>
            </p:cNvCxnSpPr>
            <p:nvPr/>
          </p:nvCxnSpPr>
          <p:spPr bwMode="auto">
            <a:xfrm>
              <a:off x="3563888" y="3429000"/>
              <a:ext cx="932804" cy="158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AutoShape 87">
              <a:extLst>
                <a:ext uri="{FF2B5EF4-FFF2-40B4-BE49-F238E27FC236}">
                  <a16:creationId xmlns:a16="http://schemas.microsoft.com/office/drawing/2014/main" id="{0A684BFB-2791-467B-A5F3-141503DBC027}"/>
                </a:ext>
              </a:extLst>
            </p:cNvPr>
            <p:cNvCxnSpPr>
              <a:cxnSpLocks noChangeShapeType="1"/>
              <a:stCxn id="55" idx="6"/>
              <a:endCxn id="93" idx="2"/>
            </p:cNvCxnSpPr>
            <p:nvPr/>
          </p:nvCxnSpPr>
          <p:spPr bwMode="auto">
            <a:xfrm>
              <a:off x="3563888" y="2562223"/>
              <a:ext cx="932804" cy="86677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AutoShape 87">
              <a:extLst>
                <a:ext uri="{FF2B5EF4-FFF2-40B4-BE49-F238E27FC236}">
                  <a16:creationId xmlns:a16="http://schemas.microsoft.com/office/drawing/2014/main" id="{4496D41C-072D-42BC-8FC3-49B897A5DFE2}"/>
                </a:ext>
              </a:extLst>
            </p:cNvPr>
            <p:cNvCxnSpPr>
              <a:cxnSpLocks noChangeShapeType="1"/>
              <a:stCxn id="93" idx="6"/>
              <a:endCxn id="77" idx="2"/>
            </p:cNvCxnSpPr>
            <p:nvPr/>
          </p:nvCxnSpPr>
          <p:spPr bwMode="auto">
            <a:xfrm flipV="1">
              <a:off x="4799905" y="2406404"/>
              <a:ext cx="843608" cy="102259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AutoShape 87">
              <a:extLst>
                <a:ext uri="{FF2B5EF4-FFF2-40B4-BE49-F238E27FC236}">
                  <a16:creationId xmlns:a16="http://schemas.microsoft.com/office/drawing/2014/main" id="{B8E96025-8D37-4896-B277-4CFB412FE980}"/>
                </a:ext>
              </a:extLst>
            </p:cNvPr>
            <p:cNvCxnSpPr>
              <a:cxnSpLocks noChangeShapeType="1"/>
              <a:stCxn id="93" idx="6"/>
              <a:endCxn id="78" idx="2"/>
            </p:cNvCxnSpPr>
            <p:nvPr/>
          </p:nvCxnSpPr>
          <p:spPr bwMode="auto">
            <a:xfrm flipV="1">
              <a:off x="4799905" y="2910460"/>
              <a:ext cx="843608" cy="51854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" name="AutoShape 87">
              <a:extLst>
                <a:ext uri="{FF2B5EF4-FFF2-40B4-BE49-F238E27FC236}">
                  <a16:creationId xmlns:a16="http://schemas.microsoft.com/office/drawing/2014/main" id="{208C52C3-B6A2-4839-A772-1B2F8EE57189}"/>
                </a:ext>
              </a:extLst>
            </p:cNvPr>
            <p:cNvCxnSpPr>
              <a:cxnSpLocks noChangeShapeType="1"/>
              <a:stCxn id="93" idx="6"/>
              <a:endCxn id="79" idx="2"/>
            </p:cNvCxnSpPr>
            <p:nvPr/>
          </p:nvCxnSpPr>
          <p:spPr bwMode="auto">
            <a:xfrm>
              <a:off x="4799905" y="3429000"/>
              <a:ext cx="843608" cy="20878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06234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8B9B09-2A1E-41EC-942B-9DF12CA3D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D56A365-41D2-47D8-974F-B74F3B81EC91}"/>
              </a:ext>
            </a:extLst>
          </p:cNvPr>
          <p:cNvSpPr txBox="1">
            <a:spLocks noChangeArrowheads="1"/>
          </p:cNvSpPr>
          <p:nvPr/>
        </p:nvSpPr>
        <p:spPr>
          <a:xfrm>
            <a:off x="964153" y="1103845"/>
            <a:ext cx="10487964" cy="4713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2000" dirty="0"/>
              <a:t>Perceptron</a:t>
            </a:r>
          </a:p>
          <a:p>
            <a:pPr marL="0" indent="0">
              <a:buNone/>
            </a:pPr>
            <a:endParaRPr lang="en-US" altLang="ko-KR" sz="2000" dirty="0"/>
          </a:p>
          <a:p>
            <a:pPr lvl="1"/>
            <a:r>
              <a:rPr lang="ko-KR" altLang="en-US" sz="2000" dirty="0"/>
              <a:t>초기단계의 </a:t>
            </a:r>
            <a:r>
              <a:rPr lang="en-US" altLang="ko-KR" sz="2000" dirty="0"/>
              <a:t>Artificial Neuron, Linear</a:t>
            </a:r>
            <a:r>
              <a:rPr lang="ko-KR" altLang="en-US" sz="2000" dirty="0"/>
              <a:t>한 분류 문제 해결 가능</a:t>
            </a: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</p:txBody>
      </p:sp>
      <p:grpSp>
        <p:nvGrpSpPr>
          <p:cNvPr id="22" name="Group 69">
            <a:extLst>
              <a:ext uri="{FF2B5EF4-FFF2-40B4-BE49-F238E27FC236}">
                <a16:creationId xmlns:a16="http://schemas.microsoft.com/office/drawing/2014/main" id="{9FB63269-E755-4EE1-BC82-39557277B15D}"/>
              </a:ext>
            </a:extLst>
          </p:cNvPr>
          <p:cNvGrpSpPr>
            <a:grpSpLocks/>
          </p:cNvGrpSpPr>
          <p:nvPr/>
        </p:nvGrpSpPr>
        <p:grpSpPr bwMode="auto">
          <a:xfrm>
            <a:off x="2135189" y="2419883"/>
            <a:ext cx="3384550" cy="1368425"/>
            <a:chOff x="1791" y="1389"/>
            <a:chExt cx="2132" cy="862"/>
          </a:xfrm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0516E8C6-A144-43B6-AFD0-C2CF76DD4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389"/>
              <a:ext cx="2132" cy="862"/>
            </a:xfrm>
            <a:prstGeom prst="rect">
              <a:avLst/>
            </a:prstGeom>
            <a:solidFill>
              <a:srgbClr val="91BB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3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50C2F53C-453B-46FB-BD36-9D31B24C3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3" y="1525"/>
              <a:ext cx="564" cy="528"/>
            </a:xfrm>
            <a:prstGeom prst="ellipse">
              <a:avLst/>
            </a:prstGeom>
            <a:solidFill>
              <a:srgbClr val="91BBB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3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5" name="AutoShape 8">
              <a:extLst>
                <a:ext uri="{FF2B5EF4-FFF2-40B4-BE49-F238E27FC236}">
                  <a16:creationId xmlns:a16="http://schemas.microsoft.com/office/drawing/2014/main" id="{42F84E6F-8E9D-452B-8115-F2805110250B}"/>
                </a:ext>
              </a:extLst>
            </p:cNvPr>
            <p:cNvCxnSpPr>
              <a:cxnSpLocks noChangeShapeType="1"/>
              <a:stCxn id="28" idx="3"/>
              <a:endCxn id="24" idx="2"/>
            </p:cNvCxnSpPr>
            <p:nvPr/>
          </p:nvCxnSpPr>
          <p:spPr bwMode="auto">
            <a:xfrm>
              <a:off x="2081" y="1505"/>
              <a:ext cx="752" cy="28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9">
              <a:extLst>
                <a:ext uri="{FF2B5EF4-FFF2-40B4-BE49-F238E27FC236}">
                  <a16:creationId xmlns:a16="http://schemas.microsoft.com/office/drawing/2014/main" id="{F833EF61-00CC-46C6-A8A7-45C71E388C3B}"/>
                </a:ext>
              </a:extLst>
            </p:cNvPr>
            <p:cNvCxnSpPr>
              <a:cxnSpLocks noChangeShapeType="1"/>
              <a:stCxn id="29" idx="3"/>
              <a:endCxn id="24" idx="2"/>
            </p:cNvCxnSpPr>
            <p:nvPr/>
          </p:nvCxnSpPr>
          <p:spPr bwMode="auto">
            <a:xfrm flipV="1">
              <a:off x="2092" y="1789"/>
              <a:ext cx="741" cy="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AutoShape 10">
              <a:extLst>
                <a:ext uri="{FF2B5EF4-FFF2-40B4-BE49-F238E27FC236}">
                  <a16:creationId xmlns:a16="http://schemas.microsoft.com/office/drawing/2014/main" id="{ADAA3762-C14E-4C48-883F-040540D899F0}"/>
                </a:ext>
              </a:extLst>
            </p:cNvPr>
            <p:cNvCxnSpPr>
              <a:cxnSpLocks noChangeShapeType="1"/>
              <a:stCxn id="30" idx="3"/>
              <a:endCxn id="24" idx="2"/>
            </p:cNvCxnSpPr>
            <p:nvPr/>
          </p:nvCxnSpPr>
          <p:spPr bwMode="auto">
            <a:xfrm flipV="1">
              <a:off x="2063" y="1789"/>
              <a:ext cx="770" cy="3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EDA87C27-31AD-4D7E-8B5A-E976990A18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8" y="1389"/>
              <a:ext cx="24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3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x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29" name="Text Box 12">
              <a:extLst>
                <a:ext uri="{FF2B5EF4-FFF2-40B4-BE49-F238E27FC236}">
                  <a16:creationId xmlns:a16="http://schemas.microsoft.com/office/drawing/2014/main" id="{5E0A9BEC-67C1-4939-8AF7-23F9DA117E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9" y="1675"/>
              <a:ext cx="24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3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x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</a:p>
          </p:txBody>
        </p:sp>
        <p:sp>
          <p:nvSpPr>
            <p:cNvPr id="30" name="Text Box 13">
              <a:extLst>
                <a:ext uri="{FF2B5EF4-FFF2-40B4-BE49-F238E27FC236}">
                  <a16:creationId xmlns:a16="http://schemas.microsoft.com/office/drawing/2014/main" id="{0A3CCB8E-302C-4B02-BD78-71DA2CCD77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4" y="1993"/>
              <a:ext cx="19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3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kumimoji="1" lang="en-US" altLang="ko-KR" sz="18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1" name="Line 14">
              <a:extLst>
                <a:ext uri="{FF2B5EF4-FFF2-40B4-BE49-F238E27FC236}">
                  <a16:creationId xmlns:a16="http://schemas.microsoft.com/office/drawing/2014/main" id="{7DF9A24A-692E-495F-A64E-189832812A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7" y="1797"/>
              <a:ext cx="39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2" name="Text Box 15">
              <a:extLst>
                <a:ext uri="{FF2B5EF4-FFF2-40B4-BE49-F238E27FC236}">
                  <a16:creationId xmlns:a16="http://schemas.microsoft.com/office/drawing/2014/main" id="{20552A96-D333-4241-9F0F-4F211B810F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6" y="1663"/>
              <a:ext cx="25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3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굴림" panose="020B0600000101010101" pitchFamily="50" charset="-127"/>
                </a:rPr>
                <a:t>å</a:t>
              </a:r>
              <a:endParaRPr kumimoji="1" lang="en-US" altLang="ko-KR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3" name="Text Box 16">
              <a:extLst>
                <a:ext uri="{FF2B5EF4-FFF2-40B4-BE49-F238E27FC236}">
                  <a16:creationId xmlns:a16="http://schemas.microsoft.com/office/drawing/2014/main" id="{554F81CA-B12E-481F-A3B2-061904517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3" y="1647"/>
              <a:ext cx="19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3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f</a:t>
              </a:r>
            </a:p>
          </p:txBody>
        </p:sp>
        <p:sp>
          <p:nvSpPr>
            <p:cNvPr id="34" name="Line 17">
              <a:extLst>
                <a:ext uri="{FF2B5EF4-FFF2-40B4-BE49-F238E27FC236}">
                  <a16:creationId xmlns:a16="http://schemas.microsoft.com/office/drawing/2014/main" id="{5B867EC0-89CD-4EB6-BF32-57AADF2596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7" y="1542"/>
              <a:ext cx="0" cy="5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5" name="Text Box 18">
              <a:extLst>
                <a:ext uri="{FF2B5EF4-FFF2-40B4-BE49-F238E27FC236}">
                  <a16:creationId xmlns:a16="http://schemas.microsoft.com/office/drawing/2014/main" id="{0B08F25E-52CD-49D3-8DF6-514801FD5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0" y="1429"/>
              <a:ext cx="27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3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w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36" name="Text Box 19">
              <a:extLst>
                <a:ext uri="{FF2B5EF4-FFF2-40B4-BE49-F238E27FC236}">
                  <a16:creationId xmlns:a16="http://schemas.microsoft.com/office/drawing/2014/main" id="{0DDCF5BB-1C72-4CAA-AD37-902FF499F0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1748"/>
              <a:ext cx="27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3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w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</a:p>
          </p:txBody>
        </p:sp>
        <p:sp>
          <p:nvSpPr>
            <p:cNvPr id="37" name="Text Box 20">
              <a:extLst>
                <a:ext uri="{FF2B5EF4-FFF2-40B4-BE49-F238E27FC236}">
                  <a16:creationId xmlns:a16="http://schemas.microsoft.com/office/drawing/2014/main" id="{D6D3A018-F195-4D75-807A-4E91F23BE7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3" y="1929"/>
              <a:ext cx="27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3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w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</a:p>
          </p:txBody>
        </p:sp>
        <p:sp>
          <p:nvSpPr>
            <p:cNvPr id="38" name="Text Box 64">
              <a:extLst>
                <a:ext uri="{FF2B5EF4-FFF2-40B4-BE49-F238E27FC236}">
                  <a16:creationId xmlns:a16="http://schemas.microsoft.com/office/drawing/2014/main" id="{B759F32A-FC1A-4CEB-A42B-9420862DC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5" y="1525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3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y</a:t>
              </a:r>
            </a:p>
          </p:txBody>
        </p:sp>
      </p:grpSp>
      <p:graphicFrame>
        <p:nvGraphicFramePr>
          <p:cNvPr id="39" name="Object 28">
            <a:extLst>
              <a:ext uri="{FF2B5EF4-FFF2-40B4-BE49-F238E27FC236}">
                <a16:creationId xmlns:a16="http://schemas.microsoft.com/office/drawing/2014/main" id="{904B1497-59AA-4A74-BAA9-42560820CF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0300053"/>
              </p:ext>
            </p:extLst>
          </p:nvPr>
        </p:nvGraphicFramePr>
        <p:xfrm>
          <a:off x="6064251" y="2491320"/>
          <a:ext cx="22399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수식" r:id="rId4" imgW="1244600" imgH="635000" progId="Equation.3">
                  <p:embed/>
                </p:oleObj>
              </mc:Choice>
              <mc:Fallback>
                <p:oleObj name="수식" r:id="rId4" imgW="1244600" imgH="635000" progId="Equation.3">
                  <p:embed/>
                  <p:pic>
                    <p:nvPicPr>
                      <p:cNvPr id="21517" name="Object 28">
                        <a:extLst>
                          <a:ext uri="{FF2B5EF4-FFF2-40B4-BE49-F238E27FC236}">
                            <a16:creationId xmlns:a16="http://schemas.microsoft.com/office/drawing/2014/main" id="{0538FFF0-07D4-4BC2-ACE9-3E8DABAFD9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4251" y="2491320"/>
                        <a:ext cx="22399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Line 70">
            <a:extLst>
              <a:ext uri="{FF2B5EF4-FFF2-40B4-BE49-F238E27FC236}">
                <a16:creationId xmlns:a16="http://schemas.microsoft.com/office/drawing/2014/main" id="{051FABA3-695F-4369-BF78-945EC753C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1055" y="5870686"/>
            <a:ext cx="20716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1" name="Line 71">
            <a:extLst>
              <a:ext uri="{FF2B5EF4-FFF2-40B4-BE49-F238E27FC236}">
                <a16:creationId xmlns:a16="http://schemas.microsoft.com/office/drawing/2014/main" id="{1E4D5EEE-64EF-461B-8F2D-A34BB3B0E81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31117" y="4441936"/>
            <a:ext cx="0" cy="18573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2" name="Line 72">
            <a:extLst>
              <a:ext uri="{FF2B5EF4-FFF2-40B4-BE49-F238E27FC236}">
                <a16:creationId xmlns:a16="http://schemas.microsoft.com/office/drawing/2014/main" id="{CEB7A964-F524-44ED-81B0-592D0F185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2005" y="4589574"/>
            <a:ext cx="2016125" cy="1943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3" name="Text Box 73">
            <a:extLst>
              <a:ext uri="{FF2B5EF4-FFF2-40B4-BE49-F238E27FC236}">
                <a16:creationId xmlns:a16="http://schemas.microsoft.com/office/drawing/2014/main" id="{3D7D9F79-24DC-411A-A94F-179F73220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0067" y="5092811"/>
            <a:ext cx="2076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3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/>
              <a:t>x</a:t>
            </a:r>
            <a:r>
              <a:rPr lang="en-US" altLang="ko-KR" sz="1800" baseline="-25000"/>
              <a:t>1</a:t>
            </a:r>
            <a:r>
              <a:rPr lang="en-US" altLang="ko-KR" sz="1800"/>
              <a:t>w</a:t>
            </a:r>
            <a:r>
              <a:rPr lang="en-US" altLang="ko-KR" sz="1800" baseline="-25000"/>
              <a:t>1</a:t>
            </a:r>
            <a:r>
              <a:rPr lang="en-US" altLang="ko-KR" sz="1800"/>
              <a:t>+x</a:t>
            </a:r>
            <a:r>
              <a:rPr lang="en-US" altLang="ko-KR" sz="1800" baseline="-25000"/>
              <a:t>2</a:t>
            </a:r>
            <a:r>
              <a:rPr lang="en-US" altLang="ko-KR" sz="1800"/>
              <a:t>w</a:t>
            </a:r>
            <a:r>
              <a:rPr lang="en-US" altLang="ko-KR" sz="1800" baseline="-25000"/>
              <a:t>2</a:t>
            </a:r>
            <a:r>
              <a:rPr lang="en-US" altLang="ko-KR" sz="1800"/>
              <a:t>+w</a:t>
            </a:r>
            <a:r>
              <a:rPr lang="en-US" altLang="ko-KR" sz="1800" baseline="-25000"/>
              <a:t>3</a:t>
            </a:r>
            <a:r>
              <a:rPr lang="en-US" altLang="ko-KR" sz="1800"/>
              <a:t> = 0</a:t>
            </a:r>
          </a:p>
        </p:txBody>
      </p:sp>
      <p:sp>
        <p:nvSpPr>
          <p:cNvPr id="44" name="Text Box 74">
            <a:extLst>
              <a:ext uri="{FF2B5EF4-FFF2-40B4-BE49-F238E27FC236}">
                <a16:creationId xmlns:a16="http://schemas.microsoft.com/office/drawing/2014/main" id="{85DF1DFF-2B4D-40AC-93EF-2BC2F0F27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3880" y="4716574"/>
            <a:ext cx="3100387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3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/>
              <a:t>If an input is above the line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/>
              <a:t>	output 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/>
              <a:t>else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/>
              <a:t>	output 0</a:t>
            </a:r>
          </a:p>
        </p:txBody>
      </p:sp>
      <p:sp>
        <p:nvSpPr>
          <p:cNvPr id="45" name="직사각형 27">
            <a:extLst>
              <a:ext uri="{FF2B5EF4-FFF2-40B4-BE49-F238E27FC236}">
                <a16:creationId xmlns:a16="http://schemas.microsoft.com/office/drawing/2014/main" id="{D0853416-6F88-4F6B-B7C4-2C9B642D0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2742" y="5727811"/>
            <a:ext cx="38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3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/>
              <a:t>x</a:t>
            </a:r>
            <a:r>
              <a:rPr lang="en-US" altLang="ko-KR" sz="1800" baseline="-25000"/>
              <a:t>1</a:t>
            </a:r>
            <a:endParaRPr lang="ko-KR" altLang="en-US" sz="1800"/>
          </a:p>
        </p:txBody>
      </p:sp>
      <p:sp>
        <p:nvSpPr>
          <p:cNvPr id="46" name="직사각형 28">
            <a:extLst>
              <a:ext uri="{FF2B5EF4-FFF2-40B4-BE49-F238E27FC236}">
                <a16:creationId xmlns:a16="http://schemas.microsoft.com/office/drawing/2014/main" id="{2D1169E2-714E-4A25-BEF6-3128ACF76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805" y="4084749"/>
            <a:ext cx="3889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3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/>
              <a:t>x</a:t>
            </a:r>
            <a:r>
              <a:rPr lang="en-US" altLang="ko-KR" sz="1800" baseline="-25000"/>
              <a:t>2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773514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9C9745-14A1-4BE2-93F7-5CE3FA94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9FA3BAF-F187-4406-A234-F705CE91C597}"/>
              </a:ext>
            </a:extLst>
          </p:cNvPr>
          <p:cNvSpPr txBox="1">
            <a:spLocks noChangeArrowheads="1"/>
          </p:cNvSpPr>
          <p:nvPr/>
        </p:nvSpPr>
        <p:spPr>
          <a:xfrm>
            <a:off x="964153" y="1103845"/>
            <a:ext cx="10487964" cy="4713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2000" dirty="0"/>
              <a:t>Perceptron</a:t>
            </a:r>
          </a:p>
          <a:p>
            <a:pPr marL="0" indent="0">
              <a:buNone/>
            </a:pPr>
            <a:endParaRPr lang="en-US" altLang="ko-KR" sz="2000" dirty="0"/>
          </a:p>
          <a:p>
            <a:pPr lvl="1"/>
            <a:r>
              <a:rPr lang="en-US" altLang="ko-KR" sz="2000" dirty="0"/>
              <a:t>AND Operation</a:t>
            </a:r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</p:txBody>
      </p:sp>
      <p:graphicFrame>
        <p:nvGraphicFramePr>
          <p:cNvPr id="34" name="Group 69">
            <a:extLst>
              <a:ext uri="{FF2B5EF4-FFF2-40B4-BE49-F238E27FC236}">
                <a16:creationId xmlns:a16="http://schemas.microsoft.com/office/drawing/2014/main" id="{340F5AB5-B2FE-48C9-BF1D-E652607BB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483448"/>
              </p:ext>
            </p:extLst>
          </p:nvPr>
        </p:nvGraphicFramePr>
        <p:xfrm>
          <a:off x="6548967" y="4095221"/>
          <a:ext cx="2879725" cy="1981200"/>
        </p:xfrm>
        <a:graphic>
          <a:graphicData uri="http://schemas.openxmlformats.org/drawingml/2006/table">
            <a:tbl>
              <a:tblPr/>
              <a:tblGrid>
                <a:gridCol w="719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3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x</a:t>
                      </a:r>
                      <a:r>
                        <a:rPr kumimoji="1" lang="en-US" altLang="ko-KR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x</a:t>
                      </a:r>
                      <a:r>
                        <a:rPr kumimoji="1" lang="en-US" altLang="ko-KR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kumimoji="1" lang="en-US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ea typeface="굴림" pitchFamily="50" charset="-127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-1.5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3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5" name="Group 36">
            <a:extLst>
              <a:ext uri="{FF2B5EF4-FFF2-40B4-BE49-F238E27FC236}">
                <a16:creationId xmlns:a16="http://schemas.microsoft.com/office/drawing/2014/main" id="{DBF2A630-C871-4D32-89B8-5D6E136A2485}"/>
              </a:ext>
            </a:extLst>
          </p:cNvPr>
          <p:cNvGrpSpPr>
            <a:grpSpLocks/>
          </p:cNvGrpSpPr>
          <p:nvPr/>
        </p:nvGrpSpPr>
        <p:grpSpPr bwMode="auto">
          <a:xfrm>
            <a:off x="6261630" y="1896533"/>
            <a:ext cx="3384550" cy="1368425"/>
            <a:chOff x="1791" y="1389"/>
            <a:chExt cx="2132" cy="862"/>
          </a:xfrm>
        </p:grpSpPr>
        <p:sp>
          <p:nvSpPr>
            <p:cNvPr id="36" name="Rectangle 37">
              <a:extLst>
                <a:ext uri="{FF2B5EF4-FFF2-40B4-BE49-F238E27FC236}">
                  <a16:creationId xmlns:a16="http://schemas.microsoft.com/office/drawing/2014/main" id="{5C3032A8-0270-493B-BA03-BEC53B4C3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389"/>
              <a:ext cx="2132" cy="862"/>
            </a:xfrm>
            <a:prstGeom prst="rect">
              <a:avLst/>
            </a:prstGeom>
            <a:solidFill>
              <a:srgbClr val="91BB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" name="Oval 38">
              <a:extLst>
                <a:ext uri="{FF2B5EF4-FFF2-40B4-BE49-F238E27FC236}">
                  <a16:creationId xmlns:a16="http://schemas.microsoft.com/office/drawing/2014/main" id="{D8A339FD-9ECD-4EC1-B1EC-63336520F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3" y="1525"/>
              <a:ext cx="564" cy="528"/>
            </a:xfrm>
            <a:prstGeom prst="ellipse">
              <a:avLst/>
            </a:prstGeom>
            <a:solidFill>
              <a:srgbClr val="91BBB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38" name="AutoShape 39">
              <a:extLst>
                <a:ext uri="{FF2B5EF4-FFF2-40B4-BE49-F238E27FC236}">
                  <a16:creationId xmlns:a16="http://schemas.microsoft.com/office/drawing/2014/main" id="{3DC9EBE3-1D51-47B8-8807-8A8A1284F669}"/>
                </a:ext>
              </a:extLst>
            </p:cNvPr>
            <p:cNvCxnSpPr>
              <a:cxnSpLocks noChangeShapeType="1"/>
              <a:stCxn id="41" idx="3"/>
              <a:endCxn id="37" idx="2"/>
            </p:cNvCxnSpPr>
            <p:nvPr/>
          </p:nvCxnSpPr>
          <p:spPr bwMode="auto">
            <a:xfrm>
              <a:off x="2081" y="1505"/>
              <a:ext cx="752" cy="28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AutoShape 40">
              <a:extLst>
                <a:ext uri="{FF2B5EF4-FFF2-40B4-BE49-F238E27FC236}">
                  <a16:creationId xmlns:a16="http://schemas.microsoft.com/office/drawing/2014/main" id="{09DB1555-8A2E-4FCA-8C34-FB9D63810708}"/>
                </a:ext>
              </a:extLst>
            </p:cNvPr>
            <p:cNvCxnSpPr>
              <a:cxnSpLocks noChangeShapeType="1"/>
              <a:stCxn id="42" idx="3"/>
              <a:endCxn id="37" idx="2"/>
            </p:cNvCxnSpPr>
            <p:nvPr/>
          </p:nvCxnSpPr>
          <p:spPr bwMode="auto">
            <a:xfrm flipV="1">
              <a:off x="2092" y="1789"/>
              <a:ext cx="741" cy="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41">
              <a:extLst>
                <a:ext uri="{FF2B5EF4-FFF2-40B4-BE49-F238E27FC236}">
                  <a16:creationId xmlns:a16="http://schemas.microsoft.com/office/drawing/2014/main" id="{F8730E34-6920-41E4-BFCD-0568CA6C18B6}"/>
                </a:ext>
              </a:extLst>
            </p:cNvPr>
            <p:cNvCxnSpPr>
              <a:cxnSpLocks noChangeShapeType="1"/>
              <a:stCxn id="43" idx="3"/>
              <a:endCxn id="37" idx="2"/>
            </p:cNvCxnSpPr>
            <p:nvPr/>
          </p:nvCxnSpPr>
          <p:spPr bwMode="auto">
            <a:xfrm flipV="1">
              <a:off x="2063" y="1789"/>
              <a:ext cx="770" cy="3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" name="Text Box 42">
              <a:extLst>
                <a:ext uri="{FF2B5EF4-FFF2-40B4-BE49-F238E27FC236}">
                  <a16:creationId xmlns:a16="http://schemas.microsoft.com/office/drawing/2014/main" id="{D52A539B-9AC9-46B1-BA67-CA36F2345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8" y="1389"/>
              <a:ext cx="24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x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42" name="Text Box 43">
              <a:extLst>
                <a:ext uri="{FF2B5EF4-FFF2-40B4-BE49-F238E27FC236}">
                  <a16:creationId xmlns:a16="http://schemas.microsoft.com/office/drawing/2014/main" id="{BF562D35-1564-4276-8855-C795063771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9" y="1675"/>
              <a:ext cx="24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x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</a:p>
          </p:txBody>
        </p:sp>
        <p:sp>
          <p:nvSpPr>
            <p:cNvPr id="43" name="Text Box 44">
              <a:extLst>
                <a:ext uri="{FF2B5EF4-FFF2-40B4-BE49-F238E27FC236}">
                  <a16:creationId xmlns:a16="http://schemas.microsoft.com/office/drawing/2014/main" id="{01605E80-6E38-483B-8258-1B3E0F9295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4" y="1993"/>
              <a:ext cx="19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kumimoji="1" lang="en-US" altLang="ko-KR" sz="18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4" name="Line 45">
              <a:extLst>
                <a:ext uri="{FF2B5EF4-FFF2-40B4-BE49-F238E27FC236}">
                  <a16:creationId xmlns:a16="http://schemas.microsoft.com/office/drawing/2014/main" id="{AB9E3EC5-8AA7-4D99-A09B-987058F9C5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7" y="1797"/>
              <a:ext cx="39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5" name="Text Box 46">
              <a:extLst>
                <a:ext uri="{FF2B5EF4-FFF2-40B4-BE49-F238E27FC236}">
                  <a16:creationId xmlns:a16="http://schemas.microsoft.com/office/drawing/2014/main" id="{808AC224-95AE-4C6E-A077-C33F95BE1B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6" y="1663"/>
              <a:ext cx="25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굴림" panose="020B0600000101010101" pitchFamily="50" charset="-127"/>
                </a:rPr>
                <a:t>å</a:t>
              </a:r>
              <a:endParaRPr kumimoji="1" lang="en-US" altLang="ko-KR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" name="Text Box 47">
              <a:extLst>
                <a:ext uri="{FF2B5EF4-FFF2-40B4-BE49-F238E27FC236}">
                  <a16:creationId xmlns:a16="http://schemas.microsoft.com/office/drawing/2014/main" id="{E53B3EC0-AEC2-4C9C-8900-E69DACC8A7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3" y="1647"/>
              <a:ext cx="19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f</a:t>
              </a:r>
            </a:p>
          </p:txBody>
        </p:sp>
        <p:sp>
          <p:nvSpPr>
            <p:cNvPr id="47" name="Line 48">
              <a:extLst>
                <a:ext uri="{FF2B5EF4-FFF2-40B4-BE49-F238E27FC236}">
                  <a16:creationId xmlns:a16="http://schemas.microsoft.com/office/drawing/2014/main" id="{DDEB69A9-A47A-4E9F-9E88-70CC106743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7" y="1542"/>
              <a:ext cx="0" cy="5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" name="Text Box 49">
              <a:extLst>
                <a:ext uri="{FF2B5EF4-FFF2-40B4-BE49-F238E27FC236}">
                  <a16:creationId xmlns:a16="http://schemas.microsoft.com/office/drawing/2014/main" id="{FB95EF59-452E-4EF9-AB73-A835C7A95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0" y="1429"/>
              <a:ext cx="27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w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49" name="Text Box 50">
              <a:extLst>
                <a:ext uri="{FF2B5EF4-FFF2-40B4-BE49-F238E27FC236}">
                  <a16:creationId xmlns:a16="http://schemas.microsoft.com/office/drawing/2014/main" id="{2C329BA9-B043-491C-B7CF-608D609085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1748"/>
              <a:ext cx="27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w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</a:p>
          </p:txBody>
        </p:sp>
        <p:sp>
          <p:nvSpPr>
            <p:cNvPr id="50" name="Text Box 51">
              <a:extLst>
                <a:ext uri="{FF2B5EF4-FFF2-40B4-BE49-F238E27FC236}">
                  <a16:creationId xmlns:a16="http://schemas.microsoft.com/office/drawing/2014/main" id="{58C9C479-8C81-4095-A0ED-FB341A081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3" y="1929"/>
              <a:ext cx="27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w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</a:p>
          </p:txBody>
        </p:sp>
        <p:sp>
          <p:nvSpPr>
            <p:cNvPr id="51" name="Text Box 52">
              <a:extLst>
                <a:ext uri="{FF2B5EF4-FFF2-40B4-BE49-F238E27FC236}">
                  <a16:creationId xmlns:a16="http://schemas.microsoft.com/office/drawing/2014/main" id="{F8B72462-A8A8-4AA5-BBF7-0AFE91D6A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5" y="1525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y</a:t>
              </a:r>
            </a:p>
          </p:txBody>
        </p:sp>
      </p:grpSp>
      <p:sp>
        <p:nvSpPr>
          <p:cNvPr id="52" name="Line 53">
            <a:extLst>
              <a:ext uri="{FF2B5EF4-FFF2-40B4-BE49-F238E27FC236}">
                <a16:creationId xmlns:a16="http://schemas.microsoft.com/office/drawing/2014/main" id="{72D7C0C6-2AFC-4525-A72A-EFADB59B36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2767" y="4558771"/>
            <a:ext cx="226695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3" name="Line 54">
            <a:extLst>
              <a:ext uri="{FF2B5EF4-FFF2-40B4-BE49-F238E27FC236}">
                <a16:creationId xmlns:a16="http://schemas.microsoft.com/office/drawing/2014/main" id="{D06AB450-B25F-499F-8F05-7C92FD7358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21542" y="2687108"/>
            <a:ext cx="0" cy="2159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4" name="Line 55">
            <a:extLst>
              <a:ext uri="{FF2B5EF4-FFF2-40B4-BE49-F238E27FC236}">
                <a16:creationId xmlns:a16="http://schemas.microsoft.com/office/drawing/2014/main" id="{127E4396-2760-402F-8605-2601B9BD6C6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4055" y="2756958"/>
            <a:ext cx="2089150" cy="20177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5" name="Line 56">
            <a:extLst>
              <a:ext uri="{FF2B5EF4-FFF2-40B4-BE49-F238E27FC236}">
                <a16:creationId xmlns:a16="http://schemas.microsoft.com/office/drawing/2014/main" id="{4E59494C-A97F-453B-898D-6C292F94AB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3130" y="3479271"/>
            <a:ext cx="1150937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6" name="Line 57">
            <a:extLst>
              <a:ext uri="{FF2B5EF4-FFF2-40B4-BE49-F238E27FC236}">
                <a16:creationId xmlns:a16="http://schemas.microsoft.com/office/drawing/2014/main" id="{55F6CC91-0EC1-413D-92AB-3C0E8B61088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4067" y="3479271"/>
            <a:ext cx="0" cy="10795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7" name="Text Box 58">
            <a:extLst>
              <a:ext uri="{FF2B5EF4-FFF2-40B4-BE49-F238E27FC236}">
                <a16:creationId xmlns:a16="http://schemas.microsoft.com/office/drawing/2014/main" id="{A79A0DBE-D6FF-4110-98F2-7B6343B4C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930" y="4696883"/>
            <a:ext cx="3159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58" name="Text Box 59">
            <a:extLst>
              <a:ext uri="{FF2B5EF4-FFF2-40B4-BE49-F238E27FC236}">
                <a16:creationId xmlns:a16="http://schemas.microsoft.com/office/drawing/2014/main" id="{41969B9C-5C63-4B8E-8DE9-BF739CEE5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6717" y="3263371"/>
            <a:ext cx="3159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59" name="Oval 60">
            <a:extLst>
              <a:ext uri="{FF2B5EF4-FFF2-40B4-BE49-F238E27FC236}">
                <a16:creationId xmlns:a16="http://schemas.microsoft.com/office/drawing/2014/main" id="{1380514A-C24B-4CF2-898C-9579570CA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605" y="3334808"/>
            <a:ext cx="287337" cy="287338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0" name="Oval 61">
            <a:extLst>
              <a:ext uri="{FF2B5EF4-FFF2-40B4-BE49-F238E27FC236}">
                <a16:creationId xmlns:a16="http://schemas.microsoft.com/office/drawing/2014/main" id="{A2F90148-1D20-487D-BDD0-15EB54A2C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605" y="4415896"/>
            <a:ext cx="287337" cy="28733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1" name="Oval 62">
            <a:extLst>
              <a:ext uri="{FF2B5EF4-FFF2-40B4-BE49-F238E27FC236}">
                <a16:creationId xmlns:a16="http://schemas.microsoft.com/office/drawing/2014/main" id="{757EF7BC-0925-4B21-8163-C72A3B36C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7080" y="4415896"/>
            <a:ext cx="287337" cy="28733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2" name="Oval 63">
            <a:extLst>
              <a:ext uri="{FF2B5EF4-FFF2-40B4-BE49-F238E27FC236}">
                <a16:creationId xmlns:a16="http://schemas.microsoft.com/office/drawing/2014/main" id="{359EC5B4-DD81-4FF9-BE80-997C1B7C5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7080" y="3334808"/>
            <a:ext cx="287337" cy="2873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3" name="Text Box 70">
            <a:extLst>
              <a:ext uri="{FF2B5EF4-FFF2-40B4-BE49-F238E27FC236}">
                <a16:creationId xmlns:a16="http://schemas.microsoft.com/office/drawing/2014/main" id="{22FAB4B6-B5C3-42DA-85A5-FC95394A8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2455" y="3407833"/>
            <a:ext cx="2989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w1=1.0, w2=1.0, w3=-1.5</a:t>
            </a:r>
          </a:p>
        </p:txBody>
      </p:sp>
    </p:spTree>
    <p:extLst>
      <p:ext uri="{BB962C8B-B14F-4D97-AF65-F5344CB8AC3E}">
        <p14:creationId xmlns:p14="http://schemas.microsoft.com/office/powerpoint/2010/main" val="1175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C13376-C5A7-49BE-A771-623C2C099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0512FE7-AD62-425E-9BFB-BEEA383AF182}"/>
              </a:ext>
            </a:extLst>
          </p:cNvPr>
          <p:cNvSpPr txBox="1">
            <a:spLocks noChangeArrowheads="1"/>
          </p:cNvSpPr>
          <p:nvPr/>
        </p:nvSpPr>
        <p:spPr>
          <a:xfrm>
            <a:off x="964153" y="1103845"/>
            <a:ext cx="10487964" cy="4713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2000" dirty="0"/>
              <a:t>Perceptron</a:t>
            </a:r>
          </a:p>
          <a:p>
            <a:pPr marL="0" indent="0">
              <a:buNone/>
            </a:pPr>
            <a:endParaRPr lang="en-US" altLang="ko-KR" sz="2000" dirty="0"/>
          </a:p>
          <a:p>
            <a:pPr lvl="1"/>
            <a:r>
              <a:rPr lang="en-US" altLang="ko-KR" sz="2000" dirty="0"/>
              <a:t>OR Operation</a:t>
            </a:r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</p:txBody>
      </p:sp>
      <p:graphicFrame>
        <p:nvGraphicFramePr>
          <p:cNvPr id="34" name="Group 67">
            <a:extLst>
              <a:ext uri="{FF2B5EF4-FFF2-40B4-BE49-F238E27FC236}">
                <a16:creationId xmlns:a16="http://schemas.microsoft.com/office/drawing/2014/main" id="{EDFA88B9-CD27-4E69-980B-1D2EDF7BB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826955"/>
              </p:ext>
            </p:extLst>
          </p:nvPr>
        </p:nvGraphicFramePr>
        <p:xfrm>
          <a:off x="6096000" y="4221163"/>
          <a:ext cx="2879725" cy="1981200"/>
        </p:xfrm>
        <a:graphic>
          <a:graphicData uri="http://schemas.openxmlformats.org/drawingml/2006/table">
            <a:tbl>
              <a:tblPr/>
              <a:tblGrid>
                <a:gridCol w="719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2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3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x</a:t>
                      </a:r>
                      <a:r>
                        <a:rPr kumimoji="1" lang="en-US" altLang="ko-KR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x</a:t>
                      </a:r>
                      <a:r>
                        <a:rPr kumimoji="1" lang="en-US" altLang="ko-KR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  <a:endParaRPr kumimoji="1" lang="en-US" altLang="ko-K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ea typeface="굴림" pitchFamily="50" charset="-127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3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5" name="Group 69">
            <a:extLst>
              <a:ext uri="{FF2B5EF4-FFF2-40B4-BE49-F238E27FC236}">
                <a16:creationId xmlns:a16="http://schemas.microsoft.com/office/drawing/2014/main" id="{73E2DFC8-F9F9-4777-AC9E-BA0AB6B01DBD}"/>
              </a:ext>
            </a:extLst>
          </p:cNvPr>
          <p:cNvGrpSpPr>
            <a:grpSpLocks/>
          </p:cNvGrpSpPr>
          <p:nvPr/>
        </p:nvGrpSpPr>
        <p:grpSpPr bwMode="auto">
          <a:xfrm>
            <a:off x="5807075" y="2133600"/>
            <a:ext cx="3384550" cy="1368425"/>
            <a:chOff x="1746" y="1389"/>
            <a:chExt cx="2132" cy="862"/>
          </a:xfrm>
        </p:grpSpPr>
        <p:sp>
          <p:nvSpPr>
            <p:cNvPr id="36" name="Rectangle 4">
              <a:extLst>
                <a:ext uri="{FF2B5EF4-FFF2-40B4-BE49-F238E27FC236}">
                  <a16:creationId xmlns:a16="http://schemas.microsoft.com/office/drawing/2014/main" id="{38CE808E-54CE-4B6E-A5DC-6A0043CA8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1389"/>
              <a:ext cx="2132" cy="862"/>
            </a:xfrm>
            <a:prstGeom prst="rect">
              <a:avLst/>
            </a:prstGeom>
            <a:solidFill>
              <a:srgbClr val="91BB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7" name="Oval 5">
              <a:extLst>
                <a:ext uri="{FF2B5EF4-FFF2-40B4-BE49-F238E27FC236}">
                  <a16:creationId xmlns:a16="http://schemas.microsoft.com/office/drawing/2014/main" id="{15AA0B1C-C01D-4C40-AF85-BEAF85635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3" y="1525"/>
              <a:ext cx="564" cy="528"/>
            </a:xfrm>
            <a:prstGeom prst="ellipse">
              <a:avLst/>
            </a:prstGeom>
            <a:solidFill>
              <a:srgbClr val="91BBB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38" name="AutoShape 6">
              <a:extLst>
                <a:ext uri="{FF2B5EF4-FFF2-40B4-BE49-F238E27FC236}">
                  <a16:creationId xmlns:a16="http://schemas.microsoft.com/office/drawing/2014/main" id="{D833AAFC-05A7-43E2-B57D-708A41C5D862}"/>
                </a:ext>
              </a:extLst>
            </p:cNvPr>
            <p:cNvCxnSpPr>
              <a:cxnSpLocks noChangeShapeType="1"/>
              <a:stCxn id="41" idx="3"/>
              <a:endCxn id="37" idx="2"/>
            </p:cNvCxnSpPr>
            <p:nvPr/>
          </p:nvCxnSpPr>
          <p:spPr bwMode="auto">
            <a:xfrm>
              <a:off x="2081" y="1505"/>
              <a:ext cx="752" cy="28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AutoShape 7">
              <a:extLst>
                <a:ext uri="{FF2B5EF4-FFF2-40B4-BE49-F238E27FC236}">
                  <a16:creationId xmlns:a16="http://schemas.microsoft.com/office/drawing/2014/main" id="{DF6111DD-1E80-4BC3-9D87-31E5F70CAB33}"/>
                </a:ext>
              </a:extLst>
            </p:cNvPr>
            <p:cNvCxnSpPr>
              <a:cxnSpLocks noChangeShapeType="1"/>
              <a:stCxn id="42" idx="3"/>
              <a:endCxn id="37" idx="2"/>
            </p:cNvCxnSpPr>
            <p:nvPr/>
          </p:nvCxnSpPr>
          <p:spPr bwMode="auto">
            <a:xfrm flipV="1">
              <a:off x="2092" y="1789"/>
              <a:ext cx="741" cy="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8">
              <a:extLst>
                <a:ext uri="{FF2B5EF4-FFF2-40B4-BE49-F238E27FC236}">
                  <a16:creationId xmlns:a16="http://schemas.microsoft.com/office/drawing/2014/main" id="{11D21E05-E36F-4B0E-815A-744AE0BD0316}"/>
                </a:ext>
              </a:extLst>
            </p:cNvPr>
            <p:cNvCxnSpPr>
              <a:cxnSpLocks noChangeShapeType="1"/>
              <a:stCxn id="43" idx="3"/>
              <a:endCxn id="37" idx="2"/>
            </p:cNvCxnSpPr>
            <p:nvPr/>
          </p:nvCxnSpPr>
          <p:spPr bwMode="auto">
            <a:xfrm flipV="1">
              <a:off x="2063" y="1789"/>
              <a:ext cx="770" cy="3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" name="Text Box 9">
              <a:extLst>
                <a:ext uri="{FF2B5EF4-FFF2-40B4-BE49-F238E27FC236}">
                  <a16:creationId xmlns:a16="http://schemas.microsoft.com/office/drawing/2014/main" id="{390A6C18-1A1F-4E17-852B-F00E2068F1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8" y="1389"/>
              <a:ext cx="24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x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42" name="Text Box 10">
              <a:extLst>
                <a:ext uri="{FF2B5EF4-FFF2-40B4-BE49-F238E27FC236}">
                  <a16:creationId xmlns:a16="http://schemas.microsoft.com/office/drawing/2014/main" id="{83C350DE-AA9D-40E0-891D-17A223D4B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9" y="1675"/>
              <a:ext cx="24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x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</a:p>
          </p:txBody>
        </p:sp>
        <p:sp>
          <p:nvSpPr>
            <p:cNvPr id="43" name="Text Box 11">
              <a:extLst>
                <a:ext uri="{FF2B5EF4-FFF2-40B4-BE49-F238E27FC236}">
                  <a16:creationId xmlns:a16="http://schemas.microsoft.com/office/drawing/2014/main" id="{796D2123-1773-4B1C-A8BA-14A8222470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4" y="1993"/>
              <a:ext cx="19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kumimoji="1" lang="en-US" altLang="ko-KR" sz="18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4" name="Line 12">
              <a:extLst>
                <a:ext uri="{FF2B5EF4-FFF2-40B4-BE49-F238E27FC236}">
                  <a16:creationId xmlns:a16="http://schemas.microsoft.com/office/drawing/2014/main" id="{819C4C26-16A3-4488-90C3-D3C72A84A8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7" y="1797"/>
              <a:ext cx="39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5" name="Text Box 13">
              <a:extLst>
                <a:ext uri="{FF2B5EF4-FFF2-40B4-BE49-F238E27FC236}">
                  <a16:creationId xmlns:a16="http://schemas.microsoft.com/office/drawing/2014/main" id="{B53EF770-59CC-412E-A6B1-356CA0ABD1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6" y="1663"/>
              <a:ext cx="25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굴림" panose="020B0600000101010101" pitchFamily="50" charset="-127"/>
                </a:rPr>
                <a:t>å</a:t>
              </a:r>
              <a:endParaRPr kumimoji="1" lang="en-US" altLang="ko-KR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6" name="Text Box 14">
              <a:extLst>
                <a:ext uri="{FF2B5EF4-FFF2-40B4-BE49-F238E27FC236}">
                  <a16:creationId xmlns:a16="http://schemas.microsoft.com/office/drawing/2014/main" id="{669FEF34-F617-45C5-9F04-D06CBEF70E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3" y="1647"/>
              <a:ext cx="19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f</a:t>
              </a:r>
            </a:p>
          </p:txBody>
        </p:sp>
        <p:sp>
          <p:nvSpPr>
            <p:cNvPr id="47" name="Line 15">
              <a:extLst>
                <a:ext uri="{FF2B5EF4-FFF2-40B4-BE49-F238E27FC236}">
                  <a16:creationId xmlns:a16="http://schemas.microsoft.com/office/drawing/2014/main" id="{721E3CF7-36FF-4B37-B23D-72398FC379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7" y="1542"/>
              <a:ext cx="0" cy="5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8" name="Text Box 16">
              <a:extLst>
                <a:ext uri="{FF2B5EF4-FFF2-40B4-BE49-F238E27FC236}">
                  <a16:creationId xmlns:a16="http://schemas.microsoft.com/office/drawing/2014/main" id="{243899E9-5ACB-4C59-B373-44EF7BF676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0" y="1429"/>
              <a:ext cx="27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w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49" name="Text Box 17">
              <a:extLst>
                <a:ext uri="{FF2B5EF4-FFF2-40B4-BE49-F238E27FC236}">
                  <a16:creationId xmlns:a16="http://schemas.microsoft.com/office/drawing/2014/main" id="{4B115C4D-B065-42B2-8C18-6F25AC72DF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1748"/>
              <a:ext cx="27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w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</a:p>
          </p:txBody>
        </p:sp>
        <p:sp>
          <p:nvSpPr>
            <p:cNvPr id="50" name="Text Box 18">
              <a:extLst>
                <a:ext uri="{FF2B5EF4-FFF2-40B4-BE49-F238E27FC236}">
                  <a16:creationId xmlns:a16="http://schemas.microsoft.com/office/drawing/2014/main" id="{F1C248B2-DDB2-4722-9D3C-7717135344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3" y="1929"/>
              <a:ext cx="27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w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3</a:t>
              </a:r>
            </a:p>
          </p:txBody>
        </p:sp>
        <p:sp>
          <p:nvSpPr>
            <p:cNvPr id="51" name="Text Box 51">
              <a:extLst>
                <a:ext uri="{FF2B5EF4-FFF2-40B4-BE49-F238E27FC236}">
                  <a16:creationId xmlns:a16="http://schemas.microsoft.com/office/drawing/2014/main" id="{C7ED2874-04F3-413F-AA76-8EB754411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5" y="1525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y</a:t>
              </a:r>
            </a:p>
          </p:txBody>
        </p:sp>
      </p:grpSp>
      <p:sp>
        <p:nvSpPr>
          <p:cNvPr id="52" name="Line 52">
            <a:extLst>
              <a:ext uri="{FF2B5EF4-FFF2-40B4-BE49-F238E27FC236}">
                <a16:creationId xmlns:a16="http://schemas.microsoft.com/office/drawing/2014/main" id="{D226136F-54EC-4868-B6A9-89742C45380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5550" y="4581525"/>
            <a:ext cx="226695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3" name="Line 53">
            <a:extLst>
              <a:ext uri="{FF2B5EF4-FFF2-40B4-BE49-F238E27FC236}">
                <a16:creationId xmlns:a16="http://schemas.microsoft.com/office/drawing/2014/main" id="{C11D515D-EA4F-4D20-9E22-61EB794E47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54325" y="2998788"/>
            <a:ext cx="1587" cy="18700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4" name="Line 54">
            <a:extLst>
              <a:ext uri="{FF2B5EF4-FFF2-40B4-BE49-F238E27FC236}">
                <a16:creationId xmlns:a16="http://schemas.microsoft.com/office/drawing/2014/main" id="{F202ADD1-258D-4BC5-B4EC-922E7B64E5D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6775" y="3286125"/>
            <a:ext cx="1801812" cy="1730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5" name="Line 55">
            <a:extLst>
              <a:ext uri="{FF2B5EF4-FFF2-40B4-BE49-F238E27FC236}">
                <a16:creationId xmlns:a16="http://schemas.microsoft.com/office/drawing/2014/main" id="{1E9CC631-5382-46BC-BC3C-CC0827C5C34A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5912" y="3502025"/>
            <a:ext cx="1150938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6" name="Line 56">
            <a:extLst>
              <a:ext uri="{FF2B5EF4-FFF2-40B4-BE49-F238E27FC236}">
                <a16:creationId xmlns:a16="http://schemas.microsoft.com/office/drawing/2014/main" id="{0FF3185D-0AE2-48FA-991E-6F50412394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6850" y="3502025"/>
            <a:ext cx="0" cy="107950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7" name="Text Box 57">
            <a:extLst>
              <a:ext uri="{FF2B5EF4-FFF2-40B4-BE49-F238E27FC236}">
                <a16:creationId xmlns:a16="http://schemas.microsoft.com/office/drawing/2014/main" id="{6D0BDFD0-8B8B-4CDE-95B7-580DF7F06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9712" y="4719638"/>
            <a:ext cx="3159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58" name="Text Box 58">
            <a:extLst>
              <a:ext uri="{FF2B5EF4-FFF2-40B4-BE49-F238E27FC236}">
                <a16:creationId xmlns:a16="http://schemas.microsoft.com/office/drawing/2014/main" id="{54523471-1515-4203-9FDE-A1BB614FA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3950" y="2997200"/>
            <a:ext cx="3159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59" name="Oval 59">
            <a:extLst>
              <a:ext uri="{FF2B5EF4-FFF2-40B4-BE49-F238E27FC236}">
                <a16:creationId xmlns:a16="http://schemas.microsoft.com/office/drawing/2014/main" id="{C7177971-1D0E-4817-AB4A-109F0CD2E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2387" y="3357563"/>
            <a:ext cx="287338" cy="287337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0" name="Oval 60">
            <a:extLst>
              <a:ext uri="{FF2B5EF4-FFF2-40B4-BE49-F238E27FC236}">
                <a16:creationId xmlns:a16="http://schemas.microsoft.com/office/drawing/2014/main" id="{7775BF15-A674-40DF-A105-EC5294B58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2387" y="4438650"/>
            <a:ext cx="287338" cy="287338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1" name="Oval 61">
            <a:extLst>
              <a:ext uri="{FF2B5EF4-FFF2-40B4-BE49-F238E27FC236}">
                <a16:creationId xmlns:a16="http://schemas.microsoft.com/office/drawing/2014/main" id="{EC3FFBB8-7A6A-4B98-8248-F17E81DF2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9862" y="4438650"/>
            <a:ext cx="287338" cy="2873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2" name="Oval 62">
            <a:extLst>
              <a:ext uri="{FF2B5EF4-FFF2-40B4-BE49-F238E27FC236}">
                <a16:creationId xmlns:a16="http://schemas.microsoft.com/office/drawing/2014/main" id="{B03D3CB8-E5C2-4B3A-99C6-0E7BE0E26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9862" y="3357563"/>
            <a:ext cx="287338" cy="287337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3" name="Text Box 68">
            <a:extLst>
              <a:ext uri="{FF2B5EF4-FFF2-40B4-BE49-F238E27FC236}">
                <a16:creationId xmlns:a16="http://schemas.microsoft.com/office/drawing/2014/main" id="{5E872614-0FB0-4E39-917C-9FE19D332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9487" y="3573463"/>
            <a:ext cx="2989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w1=1.0, w2=1.0, w3=-0.5</a:t>
            </a:r>
          </a:p>
        </p:txBody>
      </p:sp>
    </p:spTree>
    <p:extLst>
      <p:ext uri="{BB962C8B-B14F-4D97-AF65-F5344CB8AC3E}">
        <p14:creationId xmlns:p14="http://schemas.microsoft.com/office/powerpoint/2010/main" val="395550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CBCEF8-0338-4F41-A8D9-13FAB7DEF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FD23BF1-FE68-409B-AEFC-B20D63BE2C4E}"/>
              </a:ext>
            </a:extLst>
          </p:cNvPr>
          <p:cNvSpPr txBox="1">
            <a:spLocks noChangeArrowheads="1"/>
          </p:cNvSpPr>
          <p:nvPr/>
        </p:nvSpPr>
        <p:spPr>
          <a:xfrm>
            <a:off x="964153" y="1103845"/>
            <a:ext cx="10487964" cy="4713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2000" dirty="0"/>
              <a:t>Perceptron</a:t>
            </a:r>
          </a:p>
          <a:p>
            <a:pPr marL="0" indent="0">
              <a:buNone/>
            </a:pPr>
            <a:endParaRPr lang="en-US" altLang="ko-KR" sz="2000" dirty="0"/>
          </a:p>
          <a:p>
            <a:pPr lvl="1"/>
            <a:r>
              <a:rPr lang="en-US" altLang="ko-KR" sz="2000" dirty="0"/>
              <a:t>NOT Operation</a:t>
            </a:r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</p:txBody>
      </p:sp>
      <p:graphicFrame>
        <p:nvGraphicFramePr>
          <p:cNvPr id="26" name="Group 67">
            <a:extLst>
              <a:ext uri="{FF2B5EF4-FFF2-40B4-BE49-F238E27FC236}">
                <a16:creationId xmlns:a16="http://schemas.microsoft.com/office/drawing/2014/main" id="{14E2AC8B-AA70-47DF-B63D-86C86BB8D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241354"/>
              </p:ext>
            </p:extLst>
          </p:nvPr>
        </p:nvGraphicFramePr>
        <p:xfrm>
          <a:off x="6308725" y="4628095"/>
          <a:ext cx="2160588" cy="1189038"/>
        </p:xfrm>
        <a:graphic>
          <a:graphicData uri="http://schemas.openxmlformats.org/drawingml/2006/table">
            <a:tbl>
              <a:tblPr/>
              <a:tblGrid>
                <a:gridCol w="719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2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34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x</a:t>
                      </a:r>
                      <a:r>
                        <a:rPr kumimoji="1" lang="en-US" altLang="ko-KR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ea typeface="굴림" pitchFamily="50" charset="-127"/>
                        </a:rPr>
                        <a:t>S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y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69">
            <a:extLst>
              <a:ext uri="{FF2B5EF4-FFF2-40B4-BE49-F238E27FC236}">
                <a16:creationId xmlns:a16="http://schemas.microsoft.com/office/drawing/2014/main" id="{77B9126A-0CCE-481A-9F2C-B294ABE3FD1E}"/>
              </a:ext>
            </a:extLst>
          </p:cNvPr>
          <p:cNvGrpSpPr>
            <a:grpSpLocks/>
          </p:cNvGrpSpPr>
          <p:nvPr/>
        </p:nvGrpSpPr>
        <p:grpSpPr bwMode="auto">
          <a:xfrm>
            <a:off x="5659438" y="2538945"/>
            <a:ext cx="3384550" cy="1368425"/>
            <a:chOff x="1746" y="1389"/>
            <a:chExt cx="2132" cy="862"/>
          </a:xfrm>
        </p:grpSpPr>
        <p:sp>
          <p:nvSpPr>
            <p:cNvPr id="28" name="Rectangle 4">
              <a:extLst>
                <a:ext uri="{FF2B5EF4-FFF2-40B4-BE49-F238E27FC236}">
                  <a16:creationId xmlns:a16="http://schemas.microsoft.com/office/drawing/2014/main" id="{B16E959E-FC26-49DF-9033-FB15B3911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1389"/>
              <a:ext cx="2132" cy="862"/>
            </a:xfrm>
            <a:prstGeom prst="rect">
              <a:avLst/>
            </a:prstGeom>
            <a:solidFill>
              <a:srgbClr val="91BB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9" name="Oval 5">
              <a:extLst>
                <a:ext uri="{FF2B5EF4-FFF2-40B4-BE49-F238E27FC236}">
                  <a16:creationId xmlns:a16="http://schemas.microsoft.com/office/drawing/2014/main" id="{4902BFDF-4B05-4641-ABC5-8116EBF98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3" y="1525"/>
              <a:ext cx="564" cy="528"/>
            </a:xfrm>
            <a:prstGeom prst="ellipse">
              <a:avLst/>
            </a:prstGeom>
            <a:solidFill>
              <a:srgbClr val="91BBB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30" name="AutoShape 6">
              <a:extLst>
                <a:ext uri="{FF2B5EF4-FFF2-40B4-BE49-F238E27FC236}">
                  <a16:creationId xmlns:a16="http://schemas.microsoft.com/office/drawing/2014/main" id="{8BC44A57-4C43-41E2-9634-654BA059E177}"/>
                </a:ext>
              </a:extLst>
            </p:cNvPr>
            <p:cNvCxnSpPr>
              <a:cxnSpLocks noChangeShapeType="1"/>
              <a:stCxn id="32" idx="3"/>
              <a:endCxn id="29" idx="2"/>
            </p:cNvCxnSpPr>
            <p:nvPr/>
          </p:nvCxnSpPr>
          <p:spPr bwMode="auto">
            <a:xfrm>
              <a:off x="2081" y="1505"/>
              <a:ext cx="752" cy="28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AutoShape 8">
              <a:extLst>
                <a:ext uri="{FF2B5EF4-FFF2-40B4-BE49-F238E27FC236}">
                  <a16:creationId xmlns:a16="http://schemas.microsoft.com/office/drawing/2014/main" id="{1A1C5930-3A55-4F39-AF07-B79590060084}"/>
                </a:ext>
              </a:extLst>
            </p:cNvPr>
            <p:cNvCxnSpPr>
              <a:cxnSpLocks noChangeShapeType="1"/>
              <a:stCxn id="33" idx="3"/>
              <a:endCxn id="29" idx="2"/>
            </p:cNvCxnSpPr>
            <p:nvPr/>
          </p:nvCxnSpPr>
          <p:spPr bwMode="auto">
            <a:xfrm flipV="1">
              <a:off x="2063" y="1789"/>
              <a:ext cx="770" cy="3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Text Box 9">
              <a:extLst>
                <a:ext uri="{FF2B5EF4-FFF2-40B4-BE49-F238E27FC236}">
                  <a16:creationId xmlns:a16="http://schemas.microsoft.com/office/drawing/2014/main" id="{D505DFB7-47B5-4584-B9E8-B646F0EF83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8" y="1389"/>
              <a:ext cx="24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x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33" name="Text Box 11">
              <a:extLst>
                <a:ext uri="{FF2B5EF4-FFF2-40B4-BE49-F238E27FC236}">
                  <a16:creationId xmlns:a16="http://schemas.microsoft.com/office/drawing/2014/main" id="{9D8B49ED-3C26-429A-AB7C-215F1745AC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4" y="1993"/>
              <a:ext cx="19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endParaRPr kumimoji="1" lang="en-US" altLang="ko-KR" sz="18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4" name="Line 12">
              <a:extLst>
                <a:ext uri="{FF2B5EF4-FFF2-40B4-BE49-F238E27FC236}">
                  <a16:creationId xmlns:a16="http://schemas.microsoft.com/office/drawing/2014/main" id="{1BD3DFD6-34DD-4BEF-A5CC-3F65523750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7" y="1797"/>
              <a:ext cx="39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5" name="Text Box 13">
              <a:extLst>
                <a:ext uri="{FF2B5EF4-FFF2-40B4-BE49-F238E27FC236}">
                  <a16:creationId xmlns:a16="http://schemas.microsoft.com/office/drawing/2014/main" id="{B3ADDCB9-5D0D-4329-88D3-408275A92D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6" y="1663"/>
              <a:ext cx="25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굴림" panose="020B0600000101010101" pitchFamily="50" charset="-127"/>
                </a:rPr>
                <a:t>å</a:t>
              </a:r>
              <a:endParaRPr kumimoji="1" lang="en-US" altLang="ko-KR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6" name="Text Box 14">
              <a:extLst>
                <a:ext uri="{FF2B5EF4-FFF2-40B4-BE49-F238E27FC236}">
                  <a16:creationId xmlns:a16="http://schemas.microsoft.com/office/drawing/2014/main" id="{DF2A8E0E-D4B2-4899-AA3B-AC33F01250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3" y="1647"/>
              <a:ext cx="19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f</a:t>
              </a:r>
            </a:p>
          </p:txBody>
        </p:sp>
        <p:sp>
          <p:nvSpPr>
            <p:cNvPr id="37" name="Line 15">
              <a:extLst>
                <a:ext uri="{FF2B5EF4-FFF2-40B4-BE49-F238E27FC236}">
                  <a16:creationId xmlns:a16="http://schemas.microsoft.com/office/drawing/2014/main" id="{8C499F6E-9755-417A-B40F-70F5D7D431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7" y="1542"/>
              <a:ext cx="0" cy="5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8" name="Text Box 16">
              <a:extLst>
                <a:ext uri="{FF2B5EF4-FFF2-40B4-BE49-F238E27FC236}">
                  <a16:creationId xmlns:a16="http://schemas.microsoft.com/office/drawing/2014/main" id="{6EB1DBC8-2025-4B7B-8C9F-F8A5B37312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0" y="1429"/>
              <a:ext cx="27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w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39" name="Text Box 18">
              <a:extLst>
                <a:ext uri="{FF2B5EF4-FFF2-40B4-BE49-F238E27FC236}">
                  <a16:creationId xmlns:a16="http://schemas.microsoft.com/office/drawing/2014/main" id="{25EA9F8F-C666-43A3-AC5C-BA94C9E164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3" y="1929"/>
              <a:ext cx="27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w</a:t>
              </a:r>
              <a:r>
                <a:rPr kumimoji="1" lang="en-US" altLang="ko-KR" sz="18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</a:p>
          </p:txBody>
        </p:sp>
        <p:sp>
          <p:nvSpPr>
            <p:cNvPr id="40" name="Text Box 51">
              <a:extLst>
                <a:ext uri="{FF2B5EF4-FFF2-40B4-BE49-F238E27FC236}">
                  <a16:creationId xmlns:a16="http://schemas.microsoft.com/office/drawing/2014/main" id="{CF7B7479-31E2-4923-A1D8-34DBE2B117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5" y="1525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accent1"/>
                </a:buClr>
                <a:buSzPct val="80000"/>
                <a:buFont typeface="Wingdings 2" panose="05020102010507070707" pitchFamily="18" charset="2"/>
                <a:buBlip>
                  <a:blip r:embed="rId2"/>
                </a:buBlip>
                <a:defRPr kumimoji="1" sz="2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 2" panose="05020102010507070707" pitchFamily="18" charset="2"/>
                <a:buChar char="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 2" panose="05020102010507070707" pitchFamily="18" charset="2"/>
                <a:buChar char=""/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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75000"/>
                <a:buFont typeface="Wingdings 2" panose="05020102010507070707" pitchFamily="18" charset="2"/>
                <a:buChar char=""/>
                <a:defRPr kumimoji="1" sz="16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</a:rPr>
                <a:t>y</a:t>
              </a:r>
            </a:p>
          </p:txBody>
        </p:sp>
      </p:grpSp>
      <p:sp>
        <p:nvSpPr>
          <p:cNvPr id="41" name="Line 52">
            <a:extLst>
              <a:ext uri="{FF2B5EF4-FFF2-40B4-BE49-F238E27FC236}">
                <a16:creationId xmlns:a16="http://schemas.microsoft.com/office/drawing/2014/main" id="{D193257B-5450-4FB5-8613-D1EE89F3BF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76475" y="3904195"/>
            <a:ext cx="2009775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2" name="Line 54">
            <a:extLst>
              <a:ext uri="{FF2B5EF4-FFF2-40B4-BE49-F238E27FC236}">
                <a16:creationId xmlns:a16="http://schemas.microsoft.com/office/drawing/2014/main" id="{90382000-247A-41F4-9662-D8E28FD10A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4688" y="3475570"/>
            <a:ext cx="0" cy="8572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3" name="Text Box 57">
            <a:extLst>
              <a:ext uri="{FF2B5EF4-FFF2-40B4-BE49-F238E27FC236}">
                <a16:creationId xmlns:a16="http://schemas.microsoft.com/office/drawing/2014/main" id="{EC53D3D2-A9A8-4FE9-82D8-EA2D0764D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3150" y="4043895"/>
            <a:ext cx="3159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44" name="Oval 60">
            <a:extLst>
              <a:ext uri="{FF2B5EF4-FFF2-40B4-BE49-F238E27FC236}">
                <a16:creationId xmlns:a16="http://schemas.microsoft.com/office/drawing/2014/main" id="{793B5138-0F41-4776-BF70-2981FB447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313" y="3762908"/>
            <a:ext cx="287337" cy="287337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5" name="Oval 61">
            <a:extLst>
              <a:ext uri="{FF2B5EF4-FFF2-40B4-BE49-F238E27FC236}">
                <a16:creationId xmlns:a16="http://schemas.microsoft.com/office/drawing/2014/main" id="{73F150B3-1FDB-4ADC-9E99-998BE6C52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0788" y="3762908"/>
            <a:ext cx="287337" cy="28733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Text Box 68">
            <a:extLst>
              <a:ext uri="{FF2B5EF4-FFF2-40B4-BE49-F238E27FC236}">
                <a16:creationId xmlns:a16="http://schemas.microsoft.com/office/drawing/2014/main" id="{49686871-4675-4927-8EB8-83256D22A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0950" y="3978808"/>
            <a:ext cx="2070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w1=-1.0, w2=0.5</a:t>
            </a:r>
          </a:p>
        </p:txBody>
      </p:sp>
      <p:sp>
        <p:nvSpPr>
          <p:cNvPr id="47" name="Text Box 57">
            <a:extLst>
              <a:ext uri="{FF2B5EF4-FFF2-40B4-BE49-F238E27FC236}">
                <a16:creationId xmlns:a16="http://schemas.microsoft.com/office/drawing/2014/main" id="{E1F429AD-C6BD-4D4F-82A4-F03CF823D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4047070"/>
            <a:ext cx="3159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Blip>
                <a:blip r:embed="rId2"/>
              </a:buBlip>
              <a:defRPr kumimoji="1" sz="2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SzPct val="60000"/>
              <a:buFont typeface="Wingdings 2" panose="05020102010507070707" pitchFamily="18" charset="2"/>
              <a:buChar char="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SzPct val="65000"/>
              <a:buFont typeface="Wingdings 2" panose="05020102010507070707" pitchFamily="18" charset="2"/>
              <a:buChar char=""/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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 2" panose="05020102010507070707" pitchFamily="18" charset="2"/>
              <a:buChar char=""/>
              <a:defRPr kumimoji="1" sz="16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1823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8C3051-4FF4-4D8C-B071-3F3F9B808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1A25E65-7FB2-4B4F-AA3F-E5CC99D54F01}"/>
              </a:ext>
            </a:extLst>
          </p:cNvPr>
          <p:cNvSpPr txBox="1">
            <a:spLocks noChangeArrowheads="1"/>
          </p:cNvSpPr>
          <p:nvPr/>
        </p:nvSpPr>
        <p:spPr>
          <a:xfrm>
            <a:off x="964153" y="1103845"/>
            <a:ext cx="10487964" cy="4713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2000" dirty="0"/>
              <a:t>Perceptron</a:t>
            </a:r>
          </a:p>
          <a:p>
            <a:pPr marL="0" indent="0">
              <a:buNone/>
            </a:pPr>
            <a:endParaRPr lang="en-US" altLang="ko-KR" sz="2000" dirty="0"/>
          </a:p>
          <a:p>
            <a:pPr lvl="1"/>
            <a:r>
              <a:rPr lang="en-US" altLang="ko-KR" sz="2000" dirty="0"/>
              <a:t>XOR Operation ??</a:t>
            </a:r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18127A-DED2-4C7A-9DE4-D01815994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66" y="2753212"/>
            <a:ext cx="4962954" cy="25158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A60CFF-D6FE-4C6F-AF4A-1CC90ADE6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93" y="2264396"/>
            <a:ext cx="5187007" cy="361200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C61F88-C28C-4085-BE17-FB0C5557F869}"/>
              </a:ext>
            </a:extLst>
          </p:cNvPr>
          <p:cNvSpPr/>
          <p:nvPr/>
        </p:nvSpPr>
        <p:spPr>
          <a:xfrm>
            <a:off x="686431" y="5963658"/>
            <a:ext cx="5521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https://gomguard.tistory.com/51?category=712467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386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6B1ABEA-1B60-47D6-8D22-74DE088D24A7}"/>
              </a:ext>
            </a:extLst>
          </p:cNvPr>
          <p:cNvSpPr/>
          <p:nvPr/>
        </p:nvSpPr>
        <p:spPr>
          <a:xfrm>
            <a:off x="1060669" y="1957061"/>
            <a:ext cx="9721373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 fontAlgn="base"/>
            <a:r>
              <a:rPr lang="en-US" altLang="ko-KR" sz="2000" dirty="0">
                <a:solidFill>
                  <a:srgbClr val="002060"/>
                </a:solidFill>
              </a:rPr>
              <a:t>- </a:t>
            </a:r>
            <a:r>
              <a:rPr lang="en-US" altLang="ko-KR" sz="2000" dirty="0">
                <a:solidFill>
                  <a:srgbClr val="0066FF"/>
                </a:solidFill>
              </a:rPr>
              <a:t>Supervised</a:t>
            </a:r>
            <a:r>
              <a:rPr lang="ko-KR" altLang="en-US" sz="2000" dirty="0">
                <a:solidFill>
                  <a:srgbClr val="0066FF"/>
                </a:solidFill>
              </a:rPr>
              <a:t> </a:t>
            </a:r>
            <a:r>
              <a:rPr lang="en-US" altLang="ko-KR" sz="2000" dirty="0">
                <a:solidFill>
                  <a:srgbClr val="0066FF"/>
                </a:solidFill>
              </a:rPr>
              <a:t>Learning(</a:t>
            </a:r>
            <a:r>
              <a:rPr lang="ko-KR" altLang="en-US" sz="2000" dirty="0">
                <a:solidFill>
                  <a:srgbClr val="0066FF"/>
                </a:solidFill>
              </a:rPr>
              <a:t>지도학습</a:t>
            </a:r>
            <a:r>
              <a:rPr lang="en-US" altLang="ko-KR" sz="2000" dirty="0">
                <a:solidFill>
                  <a:srgbClr val="0066FF"/>
                </a:solidFill>
              </a:rPr>
              <a:t>)</a:t>
            </a:r>
            <a:r>
              <a:rPr lang="ko-KR" altLang="en-US" sz="2000" dirty="0">
                <a:solidFill>
                  <a:srgbClr val="0066FF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:</a:t>
            </a:r>
            <a:r>
              <a:rPr lang="ko-KR" altLang="en-US" sz="2000" dirty="0">
                <a:solidFill>
                  <a:srgbClr val="002060"/>
                </a:solidFill>
              </a:rPr>
              <a:t> 입력</a:t>
            </a:r>
            <a:r>
              <a:rPr lang="en-US" altLang="ko-KR" sz="2000" dirty="0">
                <a:solidFill>
                  <a:srgbClr val="002060"/>
                </a:solidFill>
              </a:rPr>
              <a:t>(</a:t>
            </a:r>
            <a:r>
              <a:rPr lang="ko-KR" altLang="en-US" sz="2000" dirty="0">
                <a:solidFill>
                  <a:srgbClr val="002060"/>
                </a:solidFill>
              </a:rPr>
              <a:t>문제</a:t>
            </a:r>
            <a:r>
              <a:rPr lang="en-US" altLang="ko-KR" sz="2000" dirty="0">
                <a:solidFill>
                  <a:srgbClr val="002060"/>
                </a:solidFill>
              </a:rPr>
              <a:t>)-</a:t>
            </a:r>
            <a:r>
              <a:rPr lang="ko-KR" altLang="en-US" sz="2000" dirty="0">
                <a:solidFill>
                  <a:srgbClr val="002060"/>
                </a:solidFill>
              </a:rPr>
              <a:t>출력</a:t>
            </a:r>
            <a:r>
              <a:rPr lang="en-US" altLang="ko-KR" sz="2000" dirty="0">
                <a:solidFill>
                  <a:srgbClr val="002060"/>
                </a:solidFill>
              </a:rPr>
              <a:t>(</a:t>
            </a:r>
            <a:r>
              <a:rPr lang="ko-KR" altLang="en-US" sz="2000" dirty="0">
                <a:solidFill>
                  <a:srgbClr val="002060"/>
                </a:solidFill>
              </a:rPr>
              <a:t>답</a:t>
            </a:r>
            <a:r>
              <a:rPr lang="en-US" altLang="ko-KR" sz="2000" dirty="0">
                <a:solidFill>
                  <a:srgbClr val="002060"/>
                </a:solidFill>
              </a:rPr>
              <a:t>)</a:t>
            </a:r>
            <a:r>
              <a:rPr lang="ko-KR" altLang="en-US" sz="2000" dirty="0">
                <a:solidFill>
                  <a:srgbClr val="002060"/>
                </a:solidFill>
              </a:rPr>
              <a:t>의 </a:t>
            </a:r>
            <a:r>
              <a:rPr lang="en-US" altLang="ko-KR" sz="2000" dirty="0">
                <a:solidFill>
                  <a:srgbClr val="002060"/>
                </a:solidFill>
              </a:rPr>
              <a:t>Training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ko-KR" altLang="en-US" sz="2000" dirty="0" err="1">
                <a:solidFill>
                  <a:srgbClr val="002060"/>
                </a:solidFill>
              </a:rPr>
              <a:t>데이터들로부터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/>
            <a:r>
              <a:rPr lang="en-US" altLang="ko-KR" sz="2000" dirty="0">
                <a:solidFill>
                  <a:srgbClr val="002060"/>
                </a:solidFill>
              </a:rPr>
              <a:t>    </a:t>
            </a:r>
            <a:r>
              <a:rPr lang="ko-KR" altLang="en-US" sz="2000" dirty="0">
                <a:solidFill>
                  <a:srgbClr val="002060"/>
                </a:solidFill>
              </a:rPr>
              <a:t>새로운</a:t>
            </a:r>
            <a:r>
              <a:rPr lang="en-US" altLang="ko-KR" sz="2000" dirty="0">
                <a:solidFill>
                  <a:srgbClr val="002060"/>
                </a:solidFill>
              </a:rPr>
              <a:t> </a:t>
            </a:r>
            <a:r>
              <a:rPr lang="ko-KR" altLang="en-US" sz="2000" dirty="0">
                <a:solidFill>
                  <a:srgbClr val="002060"/>
                </a:solidFill>
              </a:rPr>
              <a:t>입력에 대한 출력을 결정할 수 있는 패턴 추출</a:t>
            </a: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/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/>
            <a:r>
              <a:rPr lang="en-US" altLang="ko-KR" sz="2000" dirty="0">
                <a:solidFill>
                  <a:srgbClr val="002060"/>
                </a:solidFill>
              </a:rPr>
              <a:t> - </a:t>
            </a:r>
            <a:r>
              <a:rPr lang="en-US" altLang="ko-KR" sz="2000" dirty="0">
                <a:solidFill>
                  <a:srgbClr val="0066FF"/>
                </a:solidFill>
              </a:rPr>
              <a:t>Unsupervised</a:t>
            </a:r>
            <a:r>
              <a:rPr lang="ko-KR" altLang="en-US" sz="2000" dirty="0">
                <a:solidFill>
                  <a:srgbClr val="0066FF"/>
                </a:solidFill>
              </a:rPr>
              <a:t> </a:t>
            </a:r>
            <a:r>
              <a:rPr lang="en-US" altLang="ko-KR" sz="2000" dirty="0">
                <a:solidFill>
                  <a:srgbClr val="0066FF"/>
                </a:solidFill>
              </a:rPr>
              <a:t>Learning(</a:t>
            </a:r>
            <a:r>
              <a:rPr lang="ko-KR" altLang="en-US" sz="2000" dirty="0">
                <a:solidFill>
                  <a:srgbClr val="0066FF"/>
                </a:solidFill>
              </a:rPr>
              <a:t>비지도 학습</a:t>
            </a:r>
            <a:r>
              <a:rPr lang="en-US" altLang="ko-KR" sz="2000" dirty="0">
                <a:solidFill>
                  <a:srgbClr val="0066FF"/>
                </a:solidFill>
              </a:rPr>
              <a:t>) </a:t>
            </a:r>
            <a:r>
              <a:rPr lang="en-US" altLang="ko-KR" sz="2000" dirty="0">
                <a:solidFill>
                  <a:srgbClr val="002060"/>
                </a:solidFill>
              </a:rPr>
              <a:t>: </a:t>
            </a:r>
            <a:r>
              <a:rPr lang="ko-KR" altLang="en-US" sz="2000" dirty="0">
                <a:solidFill>
                  <a:srgbClr val="002060"/>
                </a:solidFill>
              </a:rPr>
              <a:t>출력에 대한 정보가 없는 데이터로부터 필요</a:t>
            </a: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/>
            <a:r>
              <a:rPr lang="en-US" altLang="ko-KR" sz="2000" dirty="0">
                <a:solidFill>
                  <a:srgbClr val="002060"/>
                </a:solidFill>
              </a:rPr>
              <a:t>   </a:t>
            </a:r>
            <a:r>
              <a:rPr lang="ko-KR" altLang="en-US" sz="2000" dirty="0">
                <a:solidFill>
                  <a:srgbClr val="002060"/>
                </a:solidFill>
              </a:rPr>
              <a:t>한 패턴 추출</a:t>
            </a: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/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/>
            <a:r>
              <a:rPr lang="en-US" altLang="ko-KR" sz="2000" dirty="0">
                <a:solidFill>
                  <a:srgbClr val="002060"/>
                </a:solidFill>
              </a:rPr>
              <a:t> - </a:t>
            </a:r>
            <a:r>
              <a:rPr lang="en-US" altLang="ko-KR" sz="2000" dirty="0">
                <a:solidFill>
                  <a:srgbClr val="0066FF"/>
                </a:solidFill>
              </a:rPr>
              <a:t>Reinforcement Learning(</a:t>
            </a:r>
            <a:r>
              <a:rPr lang="ko-KR" altLang="en-US" sz="2000" dirty="0">
                <a:solidFill>
                  <a:srgbClr val="0066FF"/>
                </a:solidFill>
              </a:rPr>
              <a:t>강화학습</a:t>
            </a:r>
            <a:r>
              <a:rPr lang="en-US" altLang="ko-KR" sz="2000" dirty="0">
                <a:solidFill>
                  <a:srgbClr val="0066FF"/>
                </a:solidFill>
              </a:rPr>
              <a:t>) </a:t>
            </a:r>
            <a:r>
              <a:rPr lang="en-US" altLang="ko-KR" sz="2000" dirty="0">
                <a:solidFill>
                  <a:srgbClr val="002060"/>
                </a:solidFill>
              </a:rPr>
              <a:t>: </a:t>
            </a:r>
            <a:r>
              <a:rPr lang="ko-KR" altLang="en-US" sz="2000" dirty="0">
                <a:solidFill>
                  <a:srgbClr val="002060"/>
                </a:solidFill>
              </a:rPr>
              <a:t>출력에 대한 정확한 정보를 제공하지는 않지만</a:t>
            </a:r>
            <a:r>
              <a:rPr lang="en-US" altLang="ko-KR" sz="2000" dirty="0">
                <a:solidFill>
                  <a:srgbClr val="002060"/>
                </a:solidFill>
              </a:rPr>
              <a:t>, </a:t>
            </a:r>
          </a:p>
          <a:p>
            <a:pPr algn="just" fontAlgn="base"/>
            <a:r>
              <a:rPr lang="en-US" altLang="ko-KR" sz="2000" dirty="0">
                <a:solidFill>
                  <a:srgbClr val="002060"/>
                </a:solidFill>
              </a:rPr>
              <a:t>   </a:t>
            </a:r>
            <a:r>
              <a:rPr lang="ko-KR" altLang="en-US" sz="2000" dirty="0">
                <a:solidFill>
                  <a:srgbClr val="002060"/>
                </a:solidFill>
              </a:rPr>
              <a:t>평가정보</a:t>
            </a:r>
            <a:r>
              <a:rPr lang="en-US" altLang="ko-KR" sz="2000" dirty="0">
                <a:solidFill>
                  <a:srgbClr val="002060"/>
                </a:solidFill>
              </a:rPr>
              <a:t>(Reward)</a:t>
            </a:r>
            <a:r>
              <a:rPr lang="ko-KR" altLang="en-US" sz="2000" dirty="0">
                <a:solidFill>
                  <a:srgbClr val="002060"/>
                </a:solidFill>
              </a:rPr>
              <a:t>는 주어진 문제에 대해 각 상태에서의 행동</a:t>
            </a:r>
            <a:r>
              <a:rPr lang="en-US" altLang="ko-KR" sz="2000" dirty="0">
                <a:solidFill>
                  <a:srgbClr val="002060"/>
                </a:solidFill>
              </a:rPr>
              <a:t>(Action)</a:t>
            </a:r>
            <a:r>
              <a:rPr lang="ko-KR" altLang="en-US" sz="2000" dirty="0">
                <a:solidFill>
                  <a:srgbClr val="002060"/>
                </a:solidFill>
              </a:rPr>
              <a:t>을 결정</a:t>
            </a: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/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/>
            <a:r>
              <a:rPr lang="en-US" altLang="ko-KR" sz="2000" dirty="0">
                <a:solidFill>
                  <a:srgbClr val="002060"/>
                </a:solidFill>
              </a:rPr>
              <a:t> - </a:t>
            </a:r>
            <a:r>
              <a:rPr lang="en-US" altLang="ko-KR" sz="2000" dirty="0" err="1">
                <a:solidFill>
                  <a:srgbClr val="0066FF"/>
                </a:solidFill>
              </a:rPr>
              <a:t>Semisupervised</a:t>
            </a:r>
            <a:r>
              <a:rPr lang="ko-KR" altLang="en-US" sz="2000" dirty="0">
                <a:solidFill>
                  <a:srgbClr val="0066FF"/>
                </a:solidFill>
              </a:rPr>
              <a:t> </a:t>
            </a:r>
            <a:r>
              <a:rPr lang="en-US" altLang="ko-KR" sz="2000" dirty="0">
                <a:solidFill>
                  <a:srgbClr val="0066FF"/>
                </a:solidFill>
              </a:rPr>
              <a:t>Learning(</a:t>
            </a:r>
            <a:r>
              <a:rPr lang="ko-KR" altLang="en-US" sz="2000" dirty="0">
                <a:solidFill>
                  <a:srgbClr val="0066FF"/>
                </a:solidFill>
              </a:rPr>
              <a:t>반지도학습</a:t>
            </a:r>
            <a:r>
              <a:rPr lang="en-US" altLang="ko-KR" sz="2000" dirty="0">
                <a:solidFill>
                  <a:srgbClr val="0066FF"/>
                </a:solidFill>
              </a:rPr>
              <a:t>)</a:t>
            </a:r>
            <a:r>
              <a:rPr lang="en-US" altLang="ko-KR" sz="2000" dirty="0">
                <a:solidFill>
                  <a:srgbClr val="002060"/>
                </a:solidFill>
              </a:rPr>
              <a:t> : </a:t>
            </a:r>
            <a:r>
              <a:rPr lang="ko-KR" altLang="en-US" sz="2000" dirty="0">
                <a:solidFill>
                  <a:srgbClr val="002060"/>
                </a:solidFill>
              </a:rPr>
              <a:t>일부</a:t>
            </a:r>
            <a:r>
              <a:rPr lang="en-US" altLang="ko-KR" sz="2000" dirty="0">
                <a:solidFill>
                  <a:srgbClr val="002060"/>
                </a:solidFill>
              </a:rPr>
              <a:t> </a:t>
            </a:r>
            <a:r>
              <a:rPr lang="ko-KR" altLang="en-US" sz="2000" dirty="0">
                <a:solidFill>
                  <a:srgbClr val="002060"/>
                </a:solidFill>
              </a:rPr>
              <a:t>학습 데이터만 </a:t>
            </a:r>
            <a:r>
              <a:rPr lang="ko-KR" altLang="en-US" sz="2000" dirty="0" err="1">
                <a:solidFill>
                  <a:srgbClr val="002060"/>
                </a:solidFill>
              </a:rPr>
              <a:t>출력값이</a:t>
            </a:r>
            <a:r>
              <a:rPr lang="ko-KR" altLang="en-US" sz="2000" dirty="0">
                <a:solidFill>
                  <a:srgbClr val="002060"/>
                </a:solidFill>
              </a:rPr>
              <a:t> 주어진 상태</a:t>
            </a: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/>
            <a:r>
              <a:rPr lang="en-US" altLang="ko-KR" sz="2000" dirty="0">
                <a:solidFill>
                  <a:srgbClr val="002060"/>
                </a:solidFill>
              </a:rPr>
              <a:t>   </a:t>
            </a:r>
            <a:r>
              <a:rPr lang="ko-KR" altLang="en-US" sz="2000" dirty="0">
                <a:solidFill>
                  <a:srgbClr val="002060"/>
                </a:solidFill>
              </a:rPr>
              <a:t>에서 일반화된 패턴 추출</a:t>
            </a:r>
            <a:endParaRPr lang="en-US" altLang="ko-KR" sz="2000" dirty="0">
              <a:solidFill>
                <a:srgbClr val="00206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72E6CD-C957-45FE-B2C7-6C067CEC7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F7849F-FE23-4B18-90C4-BB5400CE2319}"/>
              </a:ext>
            </a:extLst>
          </p:cNvPr>
          <p:cNvSpPr txBox="1"/>
          <p:nvPr/>
        </p:nvSpPr>
        <p:spPr>
          <a:xfrm>
            <a:off x="714463" y="794816"/>
            <a:ext cx="10763074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066FF"/>
                </a:solidFill>
                <a:latin typeface="+mj-ea"/>
                <a:ea typeface="+mj-ea"/>
              </a:rPr>
              <a:t>Machine</a:t>
            </a:r>
            <a:r>
              <a:rPr lang="ko-KR" altLang="en-US" sz="2800" dirty="0">
                <a:solidFill>
                  <a:srgbClr val="0066FF"/>
                </a:solidFill>
                <a:latin typeface="+mj-ea"/>
                <a:ea typeface="+mj-ea"/>
              </a:rPr>
              <a:t> </a:t>
            </a:r>
            <a:r>
              <a:rPr lang="en-US" altLang="ko-KR" sz="2800" dirty="0">
                <a:solidFill>
                  <a:srgbClr val="0066FF"/>
                </a:solidFill>
                <a:latin typeface="+mj-ea"/>
                <a:ea typeface="+mj-ea"/>
              </a:rPr>
              <a:t>Learning</a:t>
            </a:r>
            <a:r>
              <a:rPr lang="ko-KR" altLang="en-US" sz="2800" dirty="0">
                <a:solidFill>
                  <a:srgbClr val="0066FF"/>
                </a:solidFill>
                <a:latin typeface="+mj-ea"/>
                <a:ea typeface="+mj-ea"/>
              </a:rPr>
              <a:t>의 분류</a:t>
            </a:r>
            <a:endParaRPr lang="en-US" altLang="ko-KR" sz="2800" dirty="0">
              <a:solidFill>
                <a:srgbClr val="0066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5786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9C7070-7F25-48B7-9099-5A79779E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81B2EA1-970B-492D-9354-D151E44C3E91}"/>
              </a:ext>
            </a:extLst>
          </p:cNvPr>
          <p:cNvSpPr txBox="1">
            <a:spLocks noChangeArrowheads="1"/>
          </p:cNvSpPr>
          <p:nvPr/>
        </p:nvSpPr>
        <p:spPr>
          <a:xfrm>
            <a:off x="964153" y="1103845"/>
            <a:ext cx="10487964" cy="4713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2000" dirty="0"/>
              <a:t>참고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lvl="1"/>
            <a:r>
              <a:rPr lang="ko-KR" altLang="en-US" sz="2000" dirty="0"/>
              <a:t>왜 </a:t>
            </a:r>
            <a:r>
              <a:rPr lang="en-US" altLang="ko-KR" sz="2000" dirty="0"/>
              <a:t>XOR Operation</a:t>
            </a:r>
            <a:r>
              <a:rPr lang="ko-KR" altLang="en-US" sz="2000" dirty="0"/>
              <a:t>이 필요할까</a:t>
            </a:r>
            <a:r>
              <a:rPr lang="en-US" altLang="ko-KR" sz="2000" dirty="0"/>
              <a:t>??</a:t>
            </a:r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073393-4E5D-4D35-AAD8-DC0B9CA1B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020" y="2989791"/>
            <a:ext cx="3461347" cy="2234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2E8F44-5B40-4342-9703-A846227BF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99" y="2989791"/>
            <a:ext cx="4248982" cy="223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18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37AA75-EE11-49AC-BE93-0E3DE096B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31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6230E30-0664-4898-A7A7-D150E3C58AD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964153" y="1103845"/>
                <a:ext cx="10829914" cy="518688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Char char="-"/>
                </a:pPr>
                <a:r>
                  <a:rPr lang="en-US" altLang="ko-KR" sz="2000" dirty="0"/>
                  <a:t>Multi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Perceptron</a:t>
                </a:r>
              </a:p>
              <a:p>
                <a:pPr>
                  <a:buFontTx/>
                  <a:buChar char="-"/>
                </a:pPr>
                <a:endParaRPr lang="en-US" altLang="ko-KR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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𝑄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𝑃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∧¬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𝑄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¬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𝑃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∧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𝑄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𝑃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∨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𝑄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¬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𝑃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∨¬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𝑄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𝑃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∨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𝑄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∧¬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𝑃</m:t>
                        </m:r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∧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𝑄</m:t>
                        </m:r>
                      </m:e>
                    </m:d>
                  </m:oMath>
                </a14:m>
                <a:endParaRPr lang="en-US" altLang="ko-KR" sz="2000" dirty="0"/>
              </a:p>
              <a:p>
                <a:pPr marL="0" indent="0">
                  <a:buNone/>
                </a:pPr>
                <a:endParaRPr lang="en-US" altLang="ko-KR" sz="2000" dirty="0"/>
              </a:p>
              <a:p>
                <a:pPr marL="0" indent="0">
                  <a:buNone/>
                </a:pPr>
                <a:endParaRPr lang="en-US" altLang="ko-KR" sz="2000" dirty="0"/>
              </a:p>
              <a:p>
                <a:pPr marL="0" indent="0">
                  <a:buNone/>
                </a:pPr>
                <a:endParaRPr lang="en-US" altLang="ko-KR" sz="2000" dirty="0"/>
              </a:p>
              <a:p>
                <a:pPr marL="0" indent="0">
                  <a:buNone/>
                </a:pPr>
                <a:endParaRPr lang="en-US" altLang="ko-KR" sz="2000" dirty="0"/>
              </a:p>
              <a:p>
                <a:pPr marL="0" indent="0">
                  <a:buNone/>
                </a:pPr>
                <a:endParaRPr lang="en-US" altLang="ko-KR" sz="2000" dirty="0"/>
              </a:p>
              <a:p>
                <a:pPr marL="0" indent="0">
                  <a:buNone/>
                </a:pPr>
                <a:endParaRPr lang="en-US" altLang="ko-KR" sz="2000" dirty="0"/>
              </a:p>
              <a:p>
                <a:pPr marL="0" indent="0">
                  <a:buNone/>
                </a:pPr>
                <a:endParaRPr lang="en-US" altLang="ko-KR" sz="2000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2000" dirty="0"/>
                  <a:t>XOR</a:t>
                </a:r>
                <a:r>
                  <a:rPr lang="ko-KR" altLang="en-US" sz="2000" dirty="0"/>
                  <a:t> 게이트는 </a:t>
                </a:r>
                <a:r>
                  <a:rPr lang="en-US" altLang="ko-KR" sz="2000" dirty="0"/>
                  <a:t>AND, OR, NOT </a:t>
                </a:r>
                <a:r>
                  <a:rPr lang="ko-KR" altLang="en-US" sz="2000" dirty="0"/>
                  <a:t>게이트의 조합으로 만들 수 있으며 </a:t>
                </a:r>
                <a:r>
                  <a:rPr lang="en-US" altLang="ko-KR" sz="2000" dirty="0"/>
                  <a:t>AND,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OR,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NOT</a:t>
                </a:r>
                <a:r>
                  <a:rPr lang="ko-KR" altLang="en-US" sz="2000" dirty="0"/>
                  <a:t> 게이트는 </a:t>
                </a:r>
                <a:r>
                  <a:rPr lang="en-US" altLang="ko-KR" sz="2000" dirty="0"/>
                  <a:t>Perceptron</a:t>
                </a:r>
                <a:r>
                  <a:rPr lang="ko-KR" altLang="en-US" sz="2000" dirty="0"/>
                  <a:t>으로 구현 가능 </a:t>
                </a:r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→ </a:t>
                </a:r>
                <a:r>
                  <a:rPr lang="ko-KR" altLang="en-US" sz="2000" dirty="0">
                    <a:solidFill>
                      <a:srgbClr val="0066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여러 개의 </a:t>
                </a:r>
                <a:r>
                  <a:rPr lang="en-US" altLang="ko-KR" sz="2000" dirty="0">
                    <a:solidFill>
                      <a:srgbClr val="0066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Perceptron</a:t>
                </a:r>
                <a:r>
                  <a:rPr lang="ko-KR" altLang="en-US" sz="2000" dirty="0">
                    <a:solidFill>
                      <a:srgbClr val="0066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으로 </a:t>
                </a:r>
                <a:r>
                  <a:rPr lang="en-US" altLang="ko-KR" sz="2000" dirty="0">
                    <a:solidFill>
                      <a:srgbClr val="0066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XOR </a:t>
                </a:r>
                <a:r>
                  <a:rPr lang="ko-KR" altLang="en-US" sz="2000" dirty="0">
                    <a:solidFill>
                      <a:srgbClr val="0066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게이트 구현 가능</a:t>
                </a:r>
                <a:endParaRPr lang="en-US" altLang="ko-KR" sz="2000" dirty="0">
                  <a:solidFill>
                    <a:srgbClr val="0066FF"/>
                  </a:solidFill>
                </a:endParaRPr>
              </a:p>
              <a:p>
                <a:pPr>
                  <a:buFontTx/>
                  <a:buChar char="-"/>
                </a:pPr>
                <a:endParaRPr lang="en-US" altLang="ko-KR" sz="2000" dirty="0"/>
              </a:p>
              <a:p>
                <a:pPr>
                  <a:buFontTx/>
                  <a:buChar char="-"/>
                </a:pPr>
                <a:endParaRPr lang="en-US" altLang="ko-KR" sz="2000" dirty="0"/>
              </a:p>
              <a:p>
                <a:pPr>
                  <a:buFontTx/>
                  <a:buChar char="-"/>
                </a:pPr>
                <a:endParaRPr lang="en-US" altLang="ko-KR" sz="2000" dirty="0"/>
              </a:p>
              <a:p>
                <a:pPr>
                  <a:buFontTx/>
                  <a:buChar char="-"/>
                </a:pPr>
                <a:endParaRPr lang="en-US" altLang="ko-KR" sz="2000" dirty="0"/>
              </a:p>
              <a:p>
                <a:pPr>
                  <a:buFontTx/>
                  <a:buChar char="-"/>
                </a:pPr>
                <a:endParaRPr lang="en-US" altLang="ko-KR" sz="2000" dirty="0"/>
              </a:p>
            </p:txBody>
          </p:sp>
        </mc:Choice>
        <mc:Fallback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6230E30-0664-4898-A7A7-D150E3C58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153" y="1103845"/>
                <a:ext cx="10829914" cy="5186888"/>
              </a:xfrm>
              <a:prstGeom prst="rect">
                <a:avLst/>
              </a:prstGeom>
              <a:blipFill>
                <a:blip r:embed="rId2"/>
                <a:stretch>
                  <a:fillRect l="-732" t="-19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87D9D10-2360-4595-85EA-EC5DE48D2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87" y="2396064"/>
            <a:ext cx="6672780" cy="184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17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76E5A3-B75A-44BA-883C-28EA81EB0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EDF3A0-8FB2-45A7-AA3B-5D0366302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528" y="1639429"/>
            <a:ext cx="6996141" cy="45475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5C759D-4935-432F-851C-30210CE02325}"/>
              </a:ext>
            </a:extLst>
          </p:cNvPr>
          <p:cNvSpPr txBox="1">
            <a:spLocks noChangeArrowheads="1"/>
          </p:cNvSpPr>
          <p:nvPr/>
        </p:nvSpPr>
        <p:spPr>
          <a:xfrm>
            <a:off x="964153" y="1103845"/>
            <a:ext cx="10829914" cy="51868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2000" dirty="0"/>
              <a:t>Multi</a:t>
            </a:r>
            <a:r>
              <a:rPr lang="ko-KR" altLang="en-US" sz="2000" dirty="0"/>
              <a:t> </a:t>
            </a:r>
            <a:r>
              <a:rPr lang="en-US" altLang="ko-KR" sz="2000" dirty="0"/>
              <a:t>Perceptron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DE422C-1164-4B24-8461-6FC2B35C7076}"/>
              </a:ext>
            </a:extLst>
          </p:cNvPr>
          <p:cNvSpPr/>
          <p:nvPr/>
        </p:nvSpPr>
        <p:spPr>
          <a:xfrm>
            <a:off x="177081" y="6469618"/>
            <a:ext cx="5521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https://gomguard.tistory.com/51?category=712467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470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1750CD-5AD7-4057-88C1-CBEE04346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E17126-2ABC-4A8B-9953-80E28768B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592" y="1937995"/>
            <a:ext cx="6555875" cy="4305862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E755149-7503-4FA1-B9ED-39EA4F5FA0D0}"/>
              </a:ext>
            </a:extLst>
          </p:cNvPr>
          <p:cNvSpPr txBox="1">
            <a:spLocks noChangeArrowheads="1"/>
          </p:cNvSpPr>
          <p:nvPr/>
        </p:nvSpPr>
        <p:spPr>
          <a:xfrm>
            <a:off x="964153" y="1103845"/>
            <a:ext cx="10829914" cy="51868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2000" dirty="0"/>
              <a:t>Multi</a:t>
            </a:r>
            <a:r>
              <a:rPr lang="ko-KR" altLang="en-US" sz="2000" dirty="0"/>
              <a:t> </a:t>
            </a:r>
            <a:r>
              <a:rPr lang="en-US" altLang="ko-KR" sz="2000" dirty="0"/>
              <a:t>Perceptron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620269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A02E5A-843D-4A18-A8CE-C375C068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C6A38D-76B0-4753-8C7A-FDC9A44C4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92" y="2269066"/>
            <a:ext cx="5128737" cy="33337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145BAC-C082-4796-84EA-90252706F1F0}"/>
              </a:ext>
            </a:extLst>
          </p:cNvPr>
          <p:cNvSpPr txBox="1">
            <a:spLocks noChangeArrowheads="1"/>
          </p:cNvSpPr>
          <p:nvPr/>
        </p:nvSpPr>
        <p:spPr>
          <a:xfrm>
            <a:off x="964153" y="1103845"/>
            <a:ext cx="11016180" cy="51868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2000" dirty="0"/>
              <a:t>Multi</a:t>
            </a:r>
            <a:r>
              <a:rPr lang="ko-KR" altLang="en-US" sz="2000" dirty="0"/>
              <a:t> </a:t>
            </a:r>
            <a:r>
              <a:rPr lang="en-US" altLang="ko-KR" sz="2000" dirty="0"/>
              <a:t>Perceptron</a:t>
            </a:r>
            <a:r>
              <a:rPr lang="ko-KR" altLang="en-US" sz="2000" dirty="0"/>
              <a:t>의 </a:t>
            </a:r>
            <a:r>
              <a:rPr lang="en-US" altLang="ko-KR" sz="2000" dirty="0"/>
              <a:t>Parameter </a:t>
            </a:r>
            <a:r>
              <a:rPr lang="ko-KR" altLang="en-US" sz="2000" dirty="0"/>
              <a:t>문제</a:t>
            </a: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                                                                input</a:t>
            </a:r>
            <a:r>
              <a:rPr lang="ko-KR" altLang="en-US" sz="2000" dirty="0"/>
              <a:t> </a:t>
            </a:r>
            <a:r>
              <a:rPr lang="en-US" altLang="ko-KR" sz="2000" dirty="0"/>
              <a:t>layer</a:t>
            </a:r>
            <a:r>
              <a:rPr lang="ko-KR" altLang="en-US" sz="2000" dirty="0"/>
              <a:t>에서 </a:t>
            </a:r>
            <a:r>
              <a:rPr lang="en-US" altLang="ko-KR" sz="2000" dirty="0"/>
              <a:t>hidden</a:t>
            </a:r>
            <a:r>
              <a:rPr lang="ko-KR" altLang="en-US" sz="2000" dirty="0"/>
              <a:t> </a:t>
            </a:r>
            <a:r>
              <a:rPr lang="en-US" altLang="ko-KR" sz="2000" dirty="0"/>
              <a:t>layer</a:t>
            </a:r>
            <a:r>
              <a:rPr lang="ko-KR" altLang="en-US" sz="2000" dirty="0"/>
              <a:t>로 가는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                                                                </a:t>
            </a:r>
            <a:r>
              <a:rPr lang="ko-KR" altLang="en-US" sz="2000" dirty="0"/>
              <a:t>과정에서 </a:t>
            </a:r>
            <a:r>
              <a:rPr lang="en-US" altLang="ko-KR" sz="2000" dirty="0"/>
              <a:t>6</a:t>
            </a:r>
            <a:r>
              <a:rPr lang="ko-KR" altLang="en-US" sz="2000" dirty="0"/>
              <a:t>개</a:t>
            </a:r>
            <a:r>
              <a:rPr lang="en-US" altLang="ko-KR" sz="2000" dirty="0"/>
              <a:t>, hidden layer</a:t>
            </a:r>
            <a:r>
              <a:rPr lang="ko-KR" altLang="en-US" sz="2000" dirty="0"/>
              <a:t>에서 </a:t>
            </a:r>
            <a:r>
              <a:rPr lang="en-US" altLang="ko-KR" sz="2000" dirty="0"/>
              <a:t>output </a:t>
            </a:r>
          </a:p>
          <a:p>
            <a:pPr marL="0" indent="0">
              <a:buNone/>
            </a:pPr>
            <a:r>
              <a:rPr lang="en-US" altLang="ko-KR" sz="2000" dirty="0"/>
              <a:t>                                                                    layer</a:t>
            </a:r>
            <a:r>
              <a:rPr lang="ko-KR" altLang="en-US" sz="2000" dirty="0"/>
              <a:t>로 가는데 </a:t>
            </a:r>
            <a:r>
              <a:rPr lang="en-US" altLang="ko-KR" sz="2000" dirty="0"/>
              <a:t>3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총 </a:t>
            </a:r>
            <a:r>
              <a:rPr lang="en-US" altLang="ko-KR" sz="2000" dirty="0"/>
              <a:t>9</a:t>
            </a:r>
            <a:r>
              <a:rPr lang="ko-KR" altLang="en-US" sz="2000" dirty="0"/>
              <a:t>개의 </a:t>
            </a:r>
            <a:r>
              <a:rPr lang="en-US" altLang="ko-KR" sz="2000" dirty="0"/>
              <a:t>parameter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                                                                </a:t>
            </a:r>
            <a:r>
              <a:rPr lang="en-US" altLang="ko-KR" sz="2000" dirty="0">
                <a:solidFill>
                  <a:srgbClr val="0066FF"/>
                </a:solidFill>
              </a:rPr>
              <a:t>Hidden</a:t>
            </a:r>
            <a:r>
              <a:rPr lang="ko-KR" altLang="en-US" sz="2000" dirty="0">
                <a:solidFill>
                  <a:srgbClr val="0066FF"/>
                </a:solidFill>
              </a:rPr>
              <a:t> </a:t>
            </a:r>
            <a:r>
              <a:rPr lang="en-US" altLang="ko-KR" sz="2000" dirty="0">
                <a:solidFill>
                  <a:srgbClr val="0066FF"/>
                </a:solidFill>
              </a:rPr>
              <a:t>Layer</a:t>
            </a:r>
            <a:r>
              <a:rPr lang="ko-KR" altLang="en-US" sz="2000" dirty="0">
                <a:solidFill>
                  <a:srgbClr val="0066FF"/>
                </a:solidFill>
              </a:rPr>
              <a:t>가 많아지면</a:t>
            </a:r>
            <a:r>
              <a:rPr lang="en-US" altLang="ko-KR" sz="2000" dirty="0">
                <a:solidFill>
                  <a:srgbClr val="0066FF"/>
                </a:solidFill>
              </a:rPr>
              <a:t>??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64789E-DA98-486E-9A07-0231B6DBD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97" y="4736061"/>
            <a:ext cx="3380345" cy="180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90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B89B906-521A-4C5D-9854-1B620C41BE9D}"/>
              </a:ext>
            </a:extLst>
          </p:cNvPr>
          <p:cNvSpPr/>
          <p:nvPr/>
        </p:nvSpPr>
        <p:spPr>
          <a:xfrm>
            <a:off x="1166185" y="1801898"/>
            <a:ext cx="9721373" cy="3633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srgbClr val="0066FF"/>
                </a:solidFill>
              </a:rPr>
              <a:t>Nearest</a:t>
            </a:r>
            <a:r>
              <a:rPr lang="ko-KR" altLang="en-US" sz="2000" dirty="0">
                <a:solidFill>
                  <a:srgbClr val="0066FF"/>
                </a:solidFill>
              </a:rPr>
              <a:t> </a:t>
            </a:r>
            <a:r>
              <a:rPr lang="en-US" altLang="ko-KR" sz="2000" dirty="0">
                <a:solidFill>
                  <a:srgbClr val="0066FF"/>
                </a:solidFill>
              </a:rPr>
              <a:t>Neighbor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srgbClr val="0066FF"/>
                </a:solidFill>
              </a:rPr>
              <a:t>Naïve Bayes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srgbClr val="0066FF"/>
                </a:solidFill>
              </a:rPr>
              <a:t>Decision Trees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srgbClr val="002060"/>
                </a:solidFill>
              </a:rPr>
              <a:t>Linear Regression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srgbClr val="0066FF"/>
                </a:solidFill>
              </a:rPr>
              <a:t>Neural Networks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srgbClr val="002060"/>
                </a:solidFill>
              </a:rPr>
              <a:t>Support Vector Machines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srgbClr val="002060"/>
                </a:solidFill>
              </a:rPr>
              <a:t>………………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ko-KR" altLang="en-US" sz="2000" dirty="0">
              <a:solidFill>
                <a:srgbClr val="00206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085394-4CE8-4D9F-9440-6FCB7088C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09CF02-424D-4201-9B25-FBADEF268D8C}"/>
              </a:ext>
            </a:extLst>
          </p:cNvPr>
          <p:cNvSpPr txBox="1"/>
          <p:nvPr/>
        </p:nvSpPr>
        <p:spPr>
          <a:xfrm>
            <a:off x="714463" y="528579"/>
            <a:ext cx="10763074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0066FF"/>
                </a:solidFill>
                <a:latin typeface="+mj-ea"/>
                <a:ea typeface="+mj-ea"/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39549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3C2011-CFB6-4CF9-B1EC-9B97CB115982}"/>
                  </a:ext>
                </a:extLst>
              </p:cNvPr>
              <p:cNvSpPr txBox="1"/>
              <p:nvPr/>
            </p:nvSpPr>
            <p:spPr>
              <a:xfrm>
                <a:off x="4261852" y="3894094"/>
                <a:ext cx="2747483" cy="7442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𝐴</m:t>
                          </m:r>
                        </m:e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𝐵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3C2011-CFB6-4CF9-B1EC-9B97CB115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852" y="3894094"/>
                <a:ext cx="2747483" cy="7442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B3C5B6-C44E-4F27-AA85-FD0FF8547301}"/>
              </a:ext>
            </a:extLst>
          </p:cNvPr>
          <p:cNvGrpSpPr/>
          <p:nvPr/>
        </p:nvGrpSpPr>
        <p:grpSpPr>
          <a:xfrm>
            <a:off x="4255967" y="3271774"/>
            <a:ext cx="1077539" cy="698594"/>
            <a:chOff x="2596498" y="1866310"/>
            <a:chExt cx="1077539" cy="6985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B330BA-5A1A-4E65-BDC8-94143E931080}"/>
                </a:ext>
              </a:extLst>
            </p:cNvPr>
            <p:cNvSpPr txBox="1"/>
            <p:nvPr/>
          </p:nvSpPr>
          <p:spPr>
            <a:xfrm>
              <a:off x="2596498" y="1866310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0000FF"/>
                  </a:solidFill>
                </a:rPr>
                <a:t>사후</a:t>
              </a:r>
              <a:r>
                <a:rPr lang="en-US" altLang="ko-KR" sz="1600" b="1" dirty="0">
                  <a:solidFill>
                    <a:srgbClr val="0000FF"/>
                  </a:solidFill>
                </a:rPr>
                <a:t> </a:t>
              </a:r>
              <a:r>
                <a:rPr lang="ko-KR" altLang="en-US" sz="1600" b="1" dirty="0">
                  <a:solidFill>
                    <a:srgbClr val="0000FF"/>
                  </a:solidFill>
                </a:rPr>
                <a:t>확률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641AF3E-5EB1-4BA7-9B17-457170A10762}"/>
                </a:ext>
              </a:extLst>
            </p:cNvPr>
            <p:cNvCxnSpPr/>
            <p:nvPr/>
          </p:nvCxnSpPr>
          <p:spPr>
            <a:xfrm>
              <a:off x="3131840" y="2204864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A87CC58-1FFD-43AB-AE81-EF88FE628521}"/>
              </a:ext>
            </a:extLst>
          </p:cNvPr>
          <p:cNvGrpSpPr/>
          <p:nvPr/>
        </p:nvGrpSpPr>
        <p:grpSpPr>
          <a:xfrm>
            <a:off x="5431250" y="3271774"/>
            <a:ext cx="800219" cy="592101"/>
            <a:chOff x="3771781" y="1866310"/>
            <a:chExt cx="800219" cy="59210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814E42-D4DA-4E63-8844-045881D111DC}"/>
                </a:ext>
              </a:extLst>
            </p:cNvPr>
            <p:cNvSpPr txBox="1"/>
            <p:nvPr/>
          </p:nvSpPr>
          <p:spPr>
            <a:xfrm>
              <a:off x="3771781" y="1866310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0000FF"/>
                  </a:solidFill>
                </a:rPr>
                <a:t>가능도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E08F9A7-FF12-40B3-853C-16C1537AD120}"/>
                </a:ext>
              </a:extLst>
            </p:cNvPr>
            <p:cNvCxnSpPr/>
            <p:nvPr/>
          </p:nvCxnSpPr>
          <p:spPr>
            <a:xfrm>
              <a:off x="4162530" y="2212498"/>
              <a:ext cx="0" cy="245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24210AE-D925-4548-9017-A91B29F5CC43}"/>
              </a:ext>
            </a:extLst>
          </p:cNvPr>
          <p:cNvGrpSpPr/>
          <p:nvPr/>
        </p:nvGrpSpPr>
        <p:grpSpPr>
          <a:xfrm>
            <a:off x="6231469" y="3271774"/>
            <a:ext cx="1077539" cy="584467"/>
            <a:chOff x="4572000" y="1866310"/>
            <a:chExt cx="1077539" cy="58446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B8D6082-3FFA-403A-A00D-14F0ACD04663}"/>
                </a:ext>
              </a:extLst>
            </p:cNvPr>
            <p:cNvSpPr txBox="1"/>
            <p:nvPr/>
          </p:nvSpPr>
          <p:spPr>
            <a:xfrm>
              <a:off x="4572000" y="1866310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0000FF"/>
                  </a:solidFill>
                </a:rPr>
                <a:t>사전</a:t>
              </a:r>
              <a:r>
                <a:rPr lang="en-US" altLang="ko-KR" sz="1600" b="1" dirty="0">
                  <a:solidFill>
                    <a:srgbClr val="0000FF"/>
                  </a:solidFill>
                </a:rPr>
                <a:t> </a:t>
              </a:r>
              <a:r>
                <a:rPr lang="ko-KR" altLang="en-US" sz="1600" b="1" dirty="0">
                  <a:solidFill>
                    <a:srgbClr val="0000FF"/>
                  </a:solidFill>
                </a:rPr>
                <a:t>확률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952C019-77FE-41E7-87B3-8A4AA238BE3D}"/>
                </a:ext>
              </a:extLst>
            </p:cNvPr>
            <p:cNvCxnSpPr/>
            <p:nvPr/>
          </p:nvCxnSpPr>
          <p:spPr>
            <a:xfrm>
              <a:off x="5076056" y="2204864"/>
              <a:ext cx="0" cy="245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202D450-F9D6-416D-99E3-864C63945008}"/>
              </a:ext>
            </a:extLst>
          </p:cNvPr>
          <p:cNvGrpSpPr/>
          <p:nvPr/>
        </p:nvGrpSpPr>
        <p:grpSpPr>
          <a:xfrm>
            <a:off x="5872483" y="4690123"/>
            <a:ext cx="667170" cy="622312"/>
            <a:chOff x="4253581" y="3068960"/>
            <a:chExt cx="667170" cy="62231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6713D8-7A02-484B-B224-979752F56BAE}"/>
                </a:ext>
              </a:extLst>
            </p:cNvPr>
            <p:cNvSpPr txBox="1"/>
            <p:nvPr/>
          </p:nvSpPr>
          <p:spPr>
            <a:xfrm>
              <a:off x="4253581" y="3352718"/>
              <a:ext cx="667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0000FF"/>
                  </a:solidFill>
                </a:rPr>
                <a:t>증거 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CB1A25B-B2BB-43F4-9937-CBFE683EE6DF}"/>
                </a:ext>
              </a:extLst>
            </p:cNvPr>
            <p:cNvCxnSpPr/>
            <p:nvPr/>
          </p:nvCxnSpPr>
          <p:spPr>
            <a:xfrm>
              <a:off x="4572000" y="3068960"/>
              <a:ext cx="0" cy="360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E18048-BFBF-4AB1-BA0A-EE349CD0CBBB}"/>
              </a:ext>
            </a:extLst>
          </p:cNvPr>
          <p:cNvSpPr/>
          <p:nvPr/>
        </p:nvSpPr>
        <p:spPr>
          <a:xfrm>
            <a:off x="1006042" y="1065002"/>
            <a:ext cx="10271558" cy="32644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srgbClr val="002060"/>
                </a:solidFill>
              </a:rPr>
              <a:t>Naïve Bayes</a:t>
            </a:r>
          </a:p>
          <a:p>
            <a:pPr algn="just" fontAlgn="base">
              <a:lnSpc>
                <a:spcPct val="150000"/>
              </a:lnSpc>
            </a:pP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2000" dirty="0">
                <a:solidFill>
                  <a:srgbClr val="002060"/>
                </a:solidFill>
              </a:rPr>
              <a:t> - </a:t>
            </a:r>
            <a:r>
              <a:rPr lang="ko-KR" altLang="en-US" sz="2000" dirty="0">
                <a:solidFill>
                  <a:srgbClr val="002060"/>
                </a:solidFill>
              </a:rPr>
              <a:t>학습용 데이터셋의 모든 특징들이 동등하고 독립적이라고 가정하고 데이터를 확률적</a:t>
            </a: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2000" dirty="0">
                <a:solidFill>
                  <a:srgbClr val="002060"/>
                </a:solidFill>
              </a:rPr>
              <a:t>   </a:t>
            </a:r>
            <a:r>
              <a:rPr lang="ko-KR" altLang="en-US" sz="2000" dirty="0">
                <a:solidFill>
                  <a:srgbClr val="002060"/>
                </a:solidFill>
              </a:rPr>
              <a:t>으로 분류</a:t>
            </a:r>
            <a:r>
              <a:rPr lang="en-US" altLang="ko-KR" sz="2000" dirty="0">
                <a:solidFill>
                  <a:srgbClr val="002060"/>
                </a:solidFill>
              </a:rPr>
              <a:t>(</a:t>
            </a:r>
            <a:r>
              <a:rPr lang="ko-KR" altLang="en-US" sz="2000" dirty="0">
                <a:solidFill>
                  <a:srgbClr val="002060"/>
                </a:solidFill>
              </a:rPr>
              <a:t>문서 분류 등</a:t>
            </a:r>
            <a:r>
              <a:rPr lang="en-US" altLang="ko-KR" sz="2000" dirty="0">
                <a:solidFill>
                  <a:srgbClr val="002060"/>
                </a:solidFill>
              </a:rPr>
              <a:t>)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>
              <a:solidFill>
                <a:srgbClr val="002060"/>
              </a:solidFill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800" dirty="0">
              <a:solidFill>
                <a:srgbClr val="002060"/>
              </a:solidFill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800" dirty="0">
              <a:solidFill>
                <a:srgbClr val="002060"/>
              </a:solidFill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800" dirty="0">
              <a:solidFill>
                <a:srgbClr val="002060"/>
              </a:solidFill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>
              <a:solidFill>
                <a:srgbClr val="00206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8A5FCB-6701-480D-9ADA-66B179CD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97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139910-3C3D-451A-919E-4EFBAAF60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3CC28E-B028-417F-B5E1-CCBAD69FA4DC}"/>
              </a:ext>
            </a:extLst>
          </p:cNvPr>
          <p:cNvSpPr/>
          <p:nvPr/>
        </p:nvSpPr>
        <p:spPr>
          <a:xfrm>
            <a:off x="1006042" y="1065002"/>
            <a:ext cx="10271558" cy="8638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srgbClr val="002060"/>
                </a:solidFill>
              </a:rPr>
              <a:t>Naïve Bayes </a:t>
            </a:r>
            <a:r>
              <a:rPr lang="ko-KR" altLang="en-US" sz="2000" dirty="0">
                <a:solidFill>
                  <a:srgbClr val="002060"/>
                </a:solidFill>
              </a:rPr>
              <a:t>예제 </a:t>
            </a:r>
            <a:r>
              <a:rPr lang="en-US" altLang="ko-KR" sz="2000" dirty="0">
                <a:solidFill>
                  <a:srgbClr val="002060"/>
                </a:solidFill>
              </a:rPr>
              <a:t>: Tennis Play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>
              <a:solidFill>
                <a:srgbClr val="002060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BCA78C-CF50-4D19-A139-17CA1133D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55049"/>
              </p:ext>
            </p:extLst>
          </p:nvPr>
        </p:nvGraphicFramePr>
        <p:xfrm>
          <a:off x="2995613" y="1657895"/>
          <a:ext cx="5184775" cy="3963981"/>
        </p:xfrm>
        <a:graphic>
          <a:graphicData uri="http://schemas.openxmlformats.org/drawingml/2006/table">
            <a:tbl>
              <a:tblPr/>
              <a:tblGrid>
                <a:gridCol w="54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8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86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863"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　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Outlook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Temp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Humidity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Wind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Play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37"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Sunny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Hot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High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Weak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37"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2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Sunny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Hot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High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Strong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37"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3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Overcast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Hot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High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Weak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937"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4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Rain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Mild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High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Weak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937"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5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Rain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Cool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Normal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Weak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937"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6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Rain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Cool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Normal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Strong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937"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7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Overcast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Cool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Normal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Strong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937"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8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Sunny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Mild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High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Weak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937"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9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Sunny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Cool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Normal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Weak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937"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10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Rain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Mild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Normal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Weak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937"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11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Sunny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Mild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Normal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Strong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1937"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12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Overcast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Mild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High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Strong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1937"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13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Overcast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Hot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Normal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Weak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Yes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1937"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14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Rain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Mild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High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Strong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defRPr kumimoji="1" sz="20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 2" pitchFamily="18" charset="2"/>
                        <a:defRPr kumimoji="1" sz="18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 2" pitchFamily="18" charset="2"/>
                        <a:defRPr kumimoji="1" sz="16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914400" rtl="0" eaLnBrk="0" latinLnBrk="1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 2" pitchFamily="18" charset="2"/>
                        <a:defRPr kumimoji="1" sz="1400" kern="12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굴림" pitchFamily="50" charset="-127"/>
                        </a:rPr>
                        <a:t>No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BB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B5CB116-242B-49F1-86EB-806756859CB9}"/>
              </a:ext>
            </a:extLst>
          </p:cNvPr>
          <p:cNvSpPr/>
          <p:nvPr/>
        </p:nvSpPr>
        <p:spPr>
          <a:xfrm>
            <a:off x="1006042" y="5782856"/>
            <a:ext cx="10271558" cy="4021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altLang="ko-KR" sz="2000" dirty="0">
                <a:solidFill>
                  <a:srgbClr val="002060"/>
                </a:solidFill>
              </a:rPr>
              <a:t>    - </a:t>
            </a:r>
            <a:r>
              <a:rPr lang="ko-KR" altLang="en-US" sz="2000" dirty="0">
                <a:solidFill>
                  <a:srgbClr val="002060"/>
                </a:solidFill>
              </a:rPr>
              <a:t>오늘</a:t>
            </a:r>
            <a:r>
              <a:rPr lang="en-US" altLang="ko-KR" sz="2000" dirty="0">
                <a:solidFill>
                  <a:srgbClr val="002060"/>
                </a:solidFill>
              </a:rPr>
              <a:t> Sunny, Mild, High &amp; Strong</a:t>
            </a:r>
            <a:r>
              <a:rPr lang="ko-KR" altLang="en-US" sz="2000" dirty="0">
                <a:solidFill>
                  <a:srgbClr val="002060"/>
                </a:solidFill>
              </a:rPr>
              <a:t>인데 테니스를 칠까</a:t>
            </a:r>
            <a:r>
              <a:rPr lang="en-US" altLang="ko-KR" sz="2000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28612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B5F803-77D1-4668-AA59-9C67F55C7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0166CF-6645-4AF9-886E-4664E8B4E195}"/>
              </a:ext>
            </a:extLst>
          </p:cNvPr>
          <p:cNvSpPr/>
          <p:nvPr/>
        </p:nvSpPr>
        <p:spPr>
          <a:xfrm>
            <a:off x="1006042" y="1065002"/>
            <a:ext cx="10271558" cy="5480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srgbClr val="002060"/>
                </a:solidFill>
              </a:rPr>
              <a:t>Naïve Bayes </a:t>
            </a:r>
            <a:r>
              <a:rPr lang="ko-KR" altLang="en-US" sz="2000" dirty="0">
                <a:solidFill>
                  <a:srgbClr val="002060"/>
                </a:solidFill>
              </a:rPr>
              <a:t>예제 </a:t>
            </a:r>
            <a:r>
              <a:rPr lang="en-US" altLang="ko-KR" sz="2000" dirty="0">
                <a:solidFill>
                  <a:srgbClr val="002060"/>
                </a:solidFill>
              </a:rPr>
              <a:t>: Tennis Play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2000" dirty="0">
                <a:solidFill>
                  <a:srgbClr val="002060"/>
                </a:solidFill>
              </a:rPr>
              <a:t> - Sunny, Mild, High &amp; Strong</a:t>
            </a:r>
            <a:r>
              <a:rPr lang="ko-KR" altLang="en-US" sz="2000" dirty="0">
                <a:solidFill>
                  <a:srgbClr val="002060"/>
                </a:solidFill>
              </a:rPr>
              <a:t>일 때 테니스를 칠지</a:t>
            </a:r>
            <a:r>
              <a:rPr lang="en-US" altLang="ko-KR" sz="2000" dirty="0">
                <a:solidFill>
                  <a:srgbClr val="002060"/>
                </a:solidFill>
              </a:rPr>
              <a:t> </a:t>
            </a:r>
            <a:r>
              <a:rPr lang="ko-KR" altLang="en-US" sz="2000" dirty="0">
                <a:solidFill>
                  <a:srgbClr val="002060"/>
                </a:solidFill>
              </a:rPr>
              <a:t>여부 예측</a:t>
            </a: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2000" dirty="0">
                <a:solidFill>
                  <a:srgbClr val="002060"/>
                </a:solidFill>
              </a:rPr>
              <a:t>    P(yes | sunny, mild, high, strong)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2000" dirty="0">
                <a:solidFill>
                  <a:srgbClr val="002060"/>
                </a:solidFill>
              </a:rPr>
              <a:t>    P(no | sunny, mild, high, strong)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2000" dirty="0">
                <a:solidFill>
                  <a:srgbClr val="002060"/>
                </a:solidFill>
              </a:rPr>
              <a:t> - </a:t>
            </a:r>
            <a:r>
              <a:rPr lang="ko-KR" altLang="en-US" sz="2000" dirty="0">
                <a:solidFill>
                  <a:srgbClr val="002060"/>
                </a:solidFill>
              </a:rPr>
              <a:t>주어진 학습 데이터를 바탕으로 위 확률 중 더 확률이 높은 쪽으로 분류</a:t>
            </a: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>
              <a:lnSpc>
                <a:spcPct val="150000"/>
              </a:lnSpc>
            </a:pP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>
              <a:lnSpc>
                <a:spcPct val="150000"/>
              </a:lnSpc>
            </a:pP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>
              <a:lnSpc>
                <a:spcPct val="150000"/>
              </a:lnSpc>
            </a:pPr>
            <a:endParaRPr lang="en-US" altLang="ko-KR" sz="2000" dirty="0">
              <a:solidFill>
                <a:srgbClr val="002060"/>
              </a:solidFill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>
              <a:solidFill>
                <a:srgbClr val="002060"/>
              </a:solidFill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>
              <a:solidFill>
                <a:srgbClr val="002060"/>
              </a:solidFill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>
              <a:solidFill>
                <a:srgbClr val="002060"/>
              </a:solidFill>
            </a:endParaRPr>
          </a:p>
        </p:txBody>
      </p:sp>
      <p:graphicFrame>
        <p:nvGraphicFramePr>
          <p:cNvPr id="4" name="Object 13">
            <a:extLst>
              <a:ext uri="{FF2B5EF4-FFF2-40B4-BE49-F238E27FC236}">
                <a16:creationId xmlns:a16="http://schemas.microsoft.com/office/drawing/2014/main" id="{C01C7C89-ED89-4D4C-AC76-FF57032331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239556"/>
              </p:ext>
            </p:extLst>
          </p:nvPr>
        </p:nvGraphicFramePr>
        <p:xfrm>
          <a:off x="1675341" y="4222212"/>
          <a:ext cx="844550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수식" r:id="rId3" imgW="4648200" imgH="419100" progId="Equation.3">
                  <p:embed/>
                </p:oleObj>
              </mc:Choice>
              <mc:Fallback>
                <p:oleObj name="수식" r:id="rId3" imgW="4648200" imgH="419100" progId="Equation.3">
                  <p:embed/>
                  <p:pic>
                    <p:nvPicPr>
                      <p:cNvPr id="17414" name="Object 13">
                        <a:extLst>
                          <a:ext uri="{FF2B5EF4-FFF2-40B4-BE49-F238E27FC236}">
                            <a16:creationId xmlns:a16="http://schemas.microsoft.com/office/drawing/2014/main" id="{87255188-BB72-49D1-99BE-7F2E5EA0E4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5341" y="4222212"/>
                        <a:ext cx="844550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9">
            <a:extLst>
              <a:ext uri="{FF2B5EF4-FFF2-40B4-BE49-F238E27FC236}">
                <a16:creationId xmlns:a16="http://schemas.microsoft.com/office/drawing/2014/main" id="{83064A6A-8C90-4FF3-A0D8-4E23FF6527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116131"/>
              </p:ext>
            </p:extLst>
          </p:nvPr>
        </p:nvGraphicFramePr>
        <p:xfrm>
          <a:off x="1730904" y="5301712"/>
          <a:ext cx="8145462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수식" r:id="rId5" imgW="4483100" imgH="419100" progId="Equation.3">
                  <p:embed/>
                </p:oleObj>
              </mc:Choice>
              <mc:Fallback>
                <p:oleObj name="수식" r:id="rId5" imgW="4483100" imgH="419100" progId="Equation.3">
                  <p:embed/>
                  <p:pic>
                    <p:nvPicPr>
                      <p:cNvPr id="17415" name="Object 19">
                        <a:extLst>
                          <a:ext uri="{FF2B5EF4-FFF2-40B4-BE49-F238E27FC236}">
                            <a16:creationId xmlns:a16="http://schemas.microsoft.com/office/drawing/2014/main" id="{7169FA0E-273F-492B-94D6-3E08AA70D8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904" y="5301712"/>
                        <a:ext cx="8145462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8058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54CE68-DD56-4E8D-AE62-C5CFB6DB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0B9BF4-827E-4838-A647-07B3D87A86C8}"/>
              </a:ext>
            </a:extLst>
          </p:cNvPr>
          <p:cNvSpPr/>
          <p:nvPr/>
        </p:nvSpPr>
        <p:spPr>
          <a:xfrm>
            <a:off x="1006042" y="1065002"/>
            <a:ext cx="10271558" cy="4557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srgbClr val="002060"/>
                </a:solidFill>
              </a:rPr>
              <a:t>Naïve Bayes </a:t>
            </a:r>
            <a:r>
              <a:rPr lang="ko-KR" altLang="en-US" sz="2000" dirty="0">
                <a:solidFill>
                  <a:srgbClr val="002060"/>
                </a:solidFill>
              </a:rPr>
              <a:t>예제 </a:t>
            </a:r>
            <a:r>
              <a:rPr lang="en-US" altLang="ko-KR" sz="2000" dirty="0">
                <a:solidFill>
                  <a:srgbClr val="002060"/>
                </a:solidFill>
              </a:rPr>
              <a:t>: Tennis Play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2000" dirty="0">
                <a:solidFill>
                  <a:srgbClr val="002060"/>
                </a:solidFill>
              </a:rPr>
              <a:t> - Naïve Bayes </a:t>
            </a:r>
            <a:r>
              <a:rPr lang="ko-KR" altLang="en-US" sz="2000" dirty="0">
                <a:solidFill>
                  <a:srgbClr val="002060"/>
                </a:solidFill>
              </a:rPr>
              <a:t>분류기에서는 주어진 </a:t>
            </a:r>
            <a:r>
              <a:rPr lang="en-US" altLang="ko-KR" sz="2000" dirty="0">
                <a:solidFill>
                  <a:srgbClr val="002060"/>
                </a:solidFill>
              </a:rPr>
              <a:t>output</a:t>
            </a:r>
            <a:r>
              <a:rPr lang="ko-KR" altLang="en-US" sz="2000" dirty="0">
                <a:solidFill>
                  <a:srgbClr val="002060"/>
                </a:solidFill>
              </a:rPr>
              <a:t>에 대해 모든 </a:t>
            </a:r>
            <a:r>
              <a:rPr lang="en-US" altLang="ko-KR" sz="2000" dirty="0">
                <a:solidFill>
                  <a:srgbClr val="002060"/>
                </a:solidFill>
              </a:rPr>
              <a:t>input</a:t>
            </a:r>
            <a:r>
              <a:rPr lang="ko-KR" altLang="en-US" sz="2000" dirty="0">
                <a:solidFill>
                  <a:srgbClr val="002060"/>
                </a:solidFill>
              </a:rPr>
              <a:t> 들이</a:t>
            </a:r>
            <a:r>
              <a:rPr lang="en-US" altLang="ko-KR" sz="2000" dirty="0">
                <a:solidFill>
                  <a:srgbClr val="002060"/>
                </a:solidFill>
              </a:rPr>
              <a:t> </a:t>
            </a:r>
            <a:r>
              <a:rPr lang="ko-KR" altLang="en-US" sz="2000" dirty="0">
                <a:solidFill>
                  <a:srgbClr val="002060"/>
                </a:solidFill>
              </a:rPr>
              <a:t>독립이라고 가정</a:t>
            </a: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2000" dirty="0">
                <a:solidFill>
                  <a:srgbClr val="002060"/>
                </a:solidFill>
              </a:rPr>
              <a:t> </a:t>
            </a:r>
          </a:p>
          <a:p>
            <a:pPr algn="just" fontAlgn="base">
              <a:lnSpc>
                <a:spcPct val="150000"/>
              </a:lnSpc>
            </a:pP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>
              <a:lnSpc>
                <a:spcPct val="150000"/>
              </a:lnSpc>
            </a:pP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>
              <a:lnSpc>
                <a:spcPct val="150000"/>
              </a:lnSpc>
            </a:pPr>
            <a:endParaRPr lang="en-US" altLang="ko-KR" sz="2000" dirty="0">
              <a:solidFill>
                <a:srgbClr val="002060"/>
              </a:solidFill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>
              <a:solidFill>
                <a:srgbClr val="002060"/>
              </a:solidFill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>
              <a:solidFill>
                <a:srgbClr val="002060"/>
              </a:solidFill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7">
                <a:extLst>
                  <a:ext uri="{FF2B5EF4-FFF2-40B4-BE49-F238E27FC236}">
                    <a16:creationId xmlns:a16="http://schemas.microsoft.com/office/drawing/2014/main" id="{C25DC8BF-0062-46E8-81F0-A9759334B06D}"/>
                  </a:ext>
                </a:extLst>
              </p:cNvPr>
              <p:cNvSpPr txBox="1"/>
              <p:nvPr/>
            </p:nvSpPr>
            <p:spPr bwMode="auto">
              <a:xfrm>
                <a:off x="1311275" y="3538168"/>
                <a:ext cx="9966325" cy="45190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ko-KR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𝑠𝑢𝑛𝑛𝑦</m:t>
                          </m:r>
                          <m:r>
                            <a:rPr lang="ko-KR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𝑚𝑖𝑙𝑑</m:t>
                          </m:r>
                          <m:r>
                            <a:rPr lang="ko-KR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h𝑖𝑔h</m:t>
                          </m:r>
                          <m:r>
                            <a:rPr lang="ko-KR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𝑠𝑡𝑟𝑜𝑛𝑔</m:t>
                          </m:r>
                        </m:e>
                        <m:e>
                          <m:r>
                            <a:rPr lang="ko-KR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e>
                      </m:d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𝑠𝑢𝑛𝑛𝑦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𝑦𝑒𝑠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𝑚𝑖𝑙𝑑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𝑦𝑒𝑠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h𝑖𝑔h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𝑦𝑒𝑠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𝑠𝑡𝑟𝑜𝑛𝑔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𝑦𝑒𝑠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Object 7">
                <a:extLst>
                  <a:ext uri="{FF2B5EF4-FFF2-40B4-BE49-F238E27FC236}">
                    <a16:creationId xmlns:a16="http://schemas.microsoft.com/office/drawing/2014/main" id="{C25DC8BF-0062-46E8-81F0-A9759334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1275" y="3538168"/>
                <a:ext cx="9966325" cy="4519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10">
            <a:extLst>
              <a:ext uri="{FF2B5EF4-FFF2-40B4-BE49-F238E27FC236}">
                <a16:creationId xmlns:a16="http://schemas.microsoft.com/office/drawing/2014/main" id="{E8682920-44F5-4928-8992-BEC2BACEC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731503"/>
              </p:ext>
            </p:extLst>
          </p:nvPr>
        </p:nvGraphicFramePr>
        <p:xfrm>
          <a:off x="1692275" y="5867938"/>
          <a:ext cx="344487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수식" r:id="rId4" imgW="2032000" imgH="393700" progId="Equation.3">
                  <p:embed/>
                </p:oleObj>
              </mc:Choice>
              <mc:Fallback>
                <p:oleObj name="수식" r:id="rId4" imgW="2032000" imgH="393700" progId="Equation.3">
                  <p:embed/>
                  <p:pic>
                    <p:nvPicPr>
                      <p:cNvPr id="18438" name="Object 10">
                        <a:extLst>
                          <a:ext uri="{FF2B5EF4-FFF2-40B4-BE49-F238E27FC236}">
                            <a16:creationId xmlns:a16="http://schemas.microsoft.com/office/drawing/2014/main" id="{37AF0EA5-C136-47EC-9E17-6F06D68842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867938"/>
                        <a:ext cx="3444875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8">
                <a:extLst>
                  <a:ext uri="{FF2B5EF4-FFF2-40B4-BE49-F238E27FC236}">
                    <a16:creationId xmlns:a16="http://schemas.microsoft.com/office/drawing/2014/main" id="{4CE90F0A-BFDA-4312-979D-6166D01C74F9}"/>
                  </a:ext>
                </a:extLst>
              </p:cNvPr>
              <p:cNvSpPr txBox="1"/>
              <p:nvPr/>
            </p:nvSpPr>
            <p:spPr bwMode="auto">
              <a:xfrm>
                <a:off x="1311275" y="5189680"/>
                <a:ext cx="9313862" cy="45190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𝑠𝑢𝑛𝑛𝑦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𝑚𝑖𝑙𝑑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h𝑖𝑔h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𝑠𝑡𝑟𝑜𝑛𝑔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𝑠𝑢𝑛𝑛𝑦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𝑚𝑖𝑙𝑑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h𝑖𝑔h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𝑠𝑡𝑟𝑜𝑛𝑔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Object 8">
                <a:extLst>
                  <a:ext uri="{FF2B5EF4-FFF2-40B4-BE49-F238E27FC236}">
                    <a16:creationId xmlns:a16="http://schemas.microsoft.com/office/drawing/2014/main" id="{4CE90F0A-BFDA-4312-979D-6166D01C7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1275" y="5189680"/>
                <a:ext cx="9313862" cy="4519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13">
            <a:extLst>
              <a:ext uri="{FF2B5EF4-FFF2-40B4-BE49-F238E27FC236}">
                <a16:creationId xmlns:a16="http://schemas.microsoft.com/office/drawing/2014/main" id="{5EC23456-6CF9-4571-B9E7-35D8D7CDBF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6444"/>
              </p:ext>
            </p:extLst>
          </p:nvPr>
        </p:nvGraphicFramePr>
        <p:xfrm>
          <a:off x="1311275" y="2627721"/>
          <a:ext cx="844550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수식" r:id="rId7" imgW="4648200" imgH="419100" progId="Equation.3">
                  <p:embed/>
                </p:oleObj>
              </mc:Choice>
              <mc:Fallback>
                <p:oleObj name="수식" r:id="rId7" imgW="4648200" imgH="419100" progId="Equation.3">
                  <p:embed/>
                  <p:pic>
                    <p:nvPicPr>
                      <p:cNvPr id="4" name="Object 13">
                        <a:extLst>
                          <a:ext uri="{FF2B5EF4-FFF2-40B4-BE49-F238E27FC236}">
                            <a16:creationId xmlns:a16="http://schemas.microsoft.com/office/drawing/2014/main" id="{C01C7C89-ED89-4D4C-AC76-FF57032331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275" y="2627721"/>
                        <a:ext cx="844550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9">
            <a:extLst>
              <a:ext uri="{FF2B5EF4-FFF2-40B4-BE49-F238E27FC236}">
                <a16:creationId xmlns:a16="http://schemas.microsoft.com/office/drawing/2014/main" id="{82721F9D-62F3-4B12-8C6B-CCCAD087CE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970575"/>
              </p:ext>
            </p:extLst>
          </p:nvPr>
        </p:nvGraphicFramePr>
        <p:xfrm>
          <a:off x="1311275" y="4272371"/>
          <a:ext cx="8145462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수식" r:id="rId9" imgW="4483100" imgH="419100" progId="Equation.3">
                  <p:embed/>
                </p:oleObj>
              </mc:Choice>
              <mc:Fallback>
                <p:oleObj name="수식" r:id="rId9" imgW="4483100" imgH="419100" progId="Equation.3">
                  <p:embed/>
                  <p:pic>
                    <p:nvPicPr>
                      <p:cNvPr id="5" name="Object 19">
                        <a:extLst>
                          <a:ext uri="{FF2B5EF4-FFF2-40B4-BE49-F238E27FC236}">
                            <a16:creationId xmlns:a16="http://schemas.microsoft.com/office/drawing/2014/main" id="{83064A6A-8C90-4FF3-A0D8-4E23FF6527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275" y="4272371"/>
                        <a:ext cx="8145462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1910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A5EE8F-DD16-4A50-BDA7-5A83D13A7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3789-F7AC-43EA-BDBF-E0E2088987B7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545EB1-5064-4E2A-B936-F3F51A2E80C8}"/>
              </a:ext>
            </a:extLst>
          </p:cNvPr>
          <p:cNvGrpSpPr/>
          <p:nvPr/>
        </p:nvGrpSpPr>
        <p:grpSpPr>
          <a:xfrm>
            <a:off x="2528887" y="1726143"/>
            <a:ext cx="6081713" cy="3656013"/>
            <a:chOff x="1921933" y="2818343"/>
            <a:chExt cx="6081713" cy="3656013"/>
          </a:xfrm>
        </p:grpSpPr>
        <p:graphicFrame>
          <p:nvGraphicFramePr>
            <p:cNvPr id="3" name="Object 7">
              <a:extLst>
                <a:ext uri="{FF2B5EF4-FFF2-40B4-BE49-F238E27FC236}">
                  <a16:creationId xmlns:a16="http://schemas.microsoft.com/office/drawing/2014/main" id="{5507284F-D14C-44EA-9807-F87C83A706F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6948556"/>
                </p:ext>
              </p:extLst>
            </p:nvPr>
          </p:nvGraphicFramePr>
          <p:xfrm>
            <a:off x="1983846" y="2818343"/>
            <a:ext cx="6019800" cy="1639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2" name="수식" r:id="rId3" imgW="3975100" imgH="1092200" progId="Equation.3">
                    <p:embed/>
                  </p:oleObj>
                </mc:Choice>
                <mc:Fallback>
                  <p:oleObj name="수식" r:id="rId3" imgW="3975100" imgH="1092200" progId="Equation.3">
                    <p:embed/>
                    <p:pic>
                      <p:nvPicPr>
                        <p:cNvPr id="19461" name="Object 7">
                          <a:extLst>
                            <a:ext uri="{FF2B5EF4-FFF2-40B4-BE49-F238E27FC236}">
                              <a16:creationId xmlns:a16="http://schemas.microsoft.com/office/drawing/2014/main" id="{CA56E485-158B-4D57-908D-F181710C45C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3846" y="2818343"/>
                          <a:ext cx="6019800" cy="16398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Object 15">
              <a:extLst>
                <a:ext uri="{FF2B5EF4-FFF2-40B4-BE49-F238E27FC236}">
                  <a16:creationId xmlns:a16="http://schemas.microsoft.com/office/drawing/2014/main" id="{CC163CBA-1850-40AE-8EB2-F37BE810F21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07804717"/>
                </p:ext>
              </p:extLst>
            </p:nvPr>
          </p:nvGraphicFramePr>
          <p:xfrm>
            <a:off x="1921933" y="4834468"/>
            <a:ext cx="5578475" cy="1639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3" name="수식" r:id="rId5" imgW="3683000" imgH="1092200" progId="Equation.3">
                    <p:embed/>
                  </p:oleObj>
                </mc:Choice>
                <mc:Fallback>
                  <p:oleObj name="수식" r:id="rId5" imgW="3683000" imgH="1092200" progId="Equation.3">
                    <p:embed/>
                    <p:pic>
                      <p:nvPicPr>
                        <p:cNvPr id="19462" name="Object 15">
                          <a:extLst>
                            <a:ext uri="{FF2B5EF4-FFF2-40B4-BE49-F238E27FC236}">
                              <a16:creationId xmlns:a16="http://schemas.microsoft.com/office/drawing/2014/main" id="{5AF723AC-2B25-4701-ACEA-EBD012DD3D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1933" y="4834468"/>
                          <a:ext cx="5578475" cy="16398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66BA94-3899-4D3B-ABAB-76982BF76C9D}"/>
              </a:ext>
            </a:extLst>
          </p:cNvPr>
          <p:cNvSpPr/>
          <p:nvPr/>
        </p:nvSpPr>
        <p:spPr>
          <a:xfrm>
            <a:off x="1006042" y="1065002"/>
            <a:ext cx="10271558" cy="5018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solidFill>
                  <a:srgbClr val="002060"/>
                </a:solidFill>
              </a:rPr>
              <a:t>Naïve Bayes </a:t>
            </a:r>
            <a:r>
              <a:rPr lang="ko-KR" altLang="en-US" sz="2000" dirty="0">
                <a:solidFill>
                  <a:srgbClr val="002060"/>
                </a:solidFill>
              </a:rPr>
              <a:t>예제 </a:t>
            </a:r>
            <a:r>
              <a:rPr lang="en-US" altLang="ko-KR" sz="2000" dirty="0">
                <a:solidFill>
                  <a:srgbClr val="002060"/>
                </a:solidFill>
              </a:rPr>
              <a:t>: Tennis Play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>
              <a:lnSpc>
                <a:spcPct val="150000"/>
              </a:lnSpc>
            </a:pP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>
              <a:lnSpc>
                <a:spcPct val="150000"/>
              </a:lnSpc>
            </a:pP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>
              <a:lnSpc>
                <a:spcPct val="150000"/>
              </a:lnSpc>
            </a:pP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>
              <a:lnSpc>
                <a:spcPct val="150000"/>
              </a:lnSpc>
            </a:pP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>
              <a:lnSpc>
                <a:spcPct val="150000"/>
              </a:lnSpc>
            </a:pP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>
              <a:lnSpc>
                <a:spcPct val="150000"/>
              </a:lnSpc>
            </a:pP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>
              <a:lnSpc>
                <a:spcPct val="150000"/>
              </a:lnSpc>
            </a:pP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>
              <a:lnSpc>
                <a:spcPct val="150000"/>
              </a:lnSpc>
            </a:pPr>
            <a:endParaRPr lang="en-US" altLang="ko-KR" sz="2000" dirty="0">
              <a:solidFill>
                <a:srgbClr val="002060"/>
              </a:solidFill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2000" dirty="0">
                <a:solidFill>
                  <a:srgbClr val="002060"/>
                </a:solidFill>
              </a:rPr>
              <a:t>     - 0.</a:t>
            </a:r>
            <a:r>
              <a:rPr lang="el-GR" altLang="ko-KR" sz="2000" dirty="0">
                <a:solidFill>
                  <a:srgbClr val="002060"/>
                </a:solidFill>
              </a:rPr>
              <a:t>041α</a:t>
            </a:r>
            <a:r>
              <a:rPr lang="en-US" altLang="ko-KR" sz="2000" dirty="0">
                <a:solidFill>
                  <a:srgbClr val="002060"/>
                </a:solidFill>
              </a:rPr>
              <a:t> &gt; 0.</a:t>
            </a:r>
            <a:r>
              <a:rPr lang="el-GR" altLang="ko-KR" sz="2000" dirty="0">
                <a:solidFill>
                  <a:srgbClr val="002060"/>
                </a:solidFill>
              </a:rPr>
              <a:t>007α</a:t>
            </a:r>
            <a:r>
              <a:rPr lang="en-US" altLang="ko-KR" sz="2000" dirty="0">
                <a:solidFill>
                  <a:srgbClr val="002060"/>
                </a:solidFill>
              </a:rPr>
              <a:t>       ∴ </a:t>
            </a:r>
            <a:r>
              <a:rPr lang="ko-KR" altLang="en-US" sz="2000" dirty="0">
                <a:solidFill>
                  <a:srgbClr val="002060"/>
                </a:solidFill>
              </a:rPr>
              <a:t>테니스를 치지 않을 것으로 예측</a:t>
            </a:r>
            <a:r>
              <a:rPr lang="en-US" altLang="ko-KR" sz="2000" dirty="0">
                <a:solidFill>
                  <a:srgbClr val="002060"/>
                </a:solidFill>
              </a:rPr>
              <a:t>(</a:t>
            </a:r>
            <a:r>
              <a:rPr lang="ko-KR" altLang="en-US" sz="2000" dirty="0">
                <a:solidFill>
                  <a:srgbClr val="002060"/>
                </a:solidFill>
              </a:rPr>
              <a:t>분류</a:t>
            </a:r>
            <a:r>
              <a:rPr lang="en-US" altLang="ko-KR" sz="2000" dirty="0">
                <a:solidFill>
                  <a:srgbClr val="002060"/>
                </a:solidFill>
              </a:rPr>
              <a:t>)      </a:t>
            </a:r>
          </a:p>
        </p:txBody>
      </p:sp>
    </p:spTree>
    <p:extLst>
      <p:ext uri="{BB962C8B-B14F-4D97-AF65-F5344CB8AC3E}">
        <p14:creationId xmlns:p14="http://schemas.microsoft.com/office/powerpoint/2010/main" val="854399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6512</TotalTime>
  <Words>1350</Words>
  <Application>Microsoft Office PowerPoint</Application>
  <PresentationFormat>와이드스크린</PresentationFormat>
  <Paragraphs>518</Paragraphs>
  <Slides>34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굴림</vt:lpstr>
      <vt:lpstr>맑은 고딕</vt:lpstr>
      <vt:lpstr>Arial</vt:lpstr>
      <vt:lpstr>Cambria Math</vt:lpstr>
      <vt:lpstr>Symbol</vt:lpstr>
      <vt:lpstr>Wingdings</vt:lpstr>
      <vt:lpstr>Wingdings 2</vt:lpstr>
      <vt:lpstr>Office 테마</vt:lpstr>
      <vt:lpstr>수식</vt:lpstr>
      <vt:lpstr>Microsoft Equation 3.0</vt:lpstr>
      <vt:lpstr>Artificial Intelligence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Kim Kwangsu</dc:creator>
  <cp:lastModifiedBy>Kim Kwangsu</cp:lastModifiedBy>
  <cp:revision>117</cp:revision>
  <dcterms:created xsi:type="dcterms:W3CDTF">2019-09-16T07:46:52Z</dcterms:created>
  <dcterms:modified xsi:type="dcterms:W3CDTF">2019-10-13T11:51:13Z</dcterms:modified>
</cp:coreProperties>
</file>